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6" r:id="rId3"/>
    <p:sldId id="271" r:id="rId4"/>
    <p:sldId id="276" r:id="rId5"/>
    <p:sldId id="277" r:id="rId6"/>
    <p:sldId id="279" r:id="rId7"/>
    <p:sldId id="283" r:id="rId8"/>
    <p:sldId id="278" r:id="rId9"/>
    <p:sldId id="280" r:id="rId10"/>
    <p:sldId id="274" r:id="rId11"/>
    <p:sldId id="281" r:id="rId12"/>
    <p:sldId id="282" r:id="rId13"/>
    <p:sldId id="284" r:id="rId14"/>
    <p:sldId id="285" r:id="rId15"/>
    <p:sldId id="287" r:id="rId16"/>
    <p:sldId id="290" r:id="rId17"/>
    <p:sldId id="291" r:id="rId18"/>
    <p:sldId id="288" r:id="rId19"/>
    <p:sldId id="289" r:id="rId20"/>
    <p:sldId id="272" r:id="rId21"/>
    <p:sldId id="292" r:id="rId22"/>
    <p:sldId id="275" r:id="rId23"/>
    <p:sldId id="266"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1152">
          <p15:clr>
            <a:srgbClr val="A4A3A4"/>
          </p15:clr>
        </p15:guide>
        <p15:guide id="4" orient="horz" pos="960">
          <p15:clr>
            <a:srgbClr val="A4A3A4"/>
          </p15:clr>
        </p15:guide>
        <p15:guide id="5" orient="horz" pos="2976">
          <p15:clr>
            <a:srgbClr val="A4A3A4"/>
          </p15:clr>
        </p15:guide>
        <p15:guide id="6" orient="horz" pos="432">
          <p15:clr>
            <a:srgbClr val="A4A3A4"/>
          </p15:clr>
        </p15:guide>
        <p15:guide id="7" orient="horz" pos="3600">
          <p15:clr>
            <a:srgbClr val="A4A3A4"/>
          </p15:clr>
        </p15:guide>
        <p15:guide id="8" pos="3839">
          <p15:clr>
            <a:srgbClr val="A4A3A4"/>
          </p15:clr>
        </p15:guide>
        <p15:guide id="9" pos="815">
          <p15:clr>
            <a:srgbClr val="A4A3A4"/>
          </p15:clr>
        </p15:guide>
        <p15:guide id="10" pos="6623">
          <p15:clr>
            <a:srgbClr val="A4A3A4"/>
          </p15:clr>
        </p15:guide>
        <p15:guide id="11" pos="897">
          <p15:clr>
            <a:srgbClr val="A4A3A4"/>
          </p15:clr>
        </p15:guide>
        <p15:guide id="12" pos="6863">
          <p15:clr>
            <a:srgbClr val="A4A3A4"/>
          </p15:clr>
        </p15:guide>
        <p15:guide id="13" pos="7295">
          <p15:clr>
            <a:srgbClr val="A4A3A4"/>
          </p15:clr>
        </p15:guide>
        <p15:guide id="14" pos="3695">
          <p15:clr>
            <a:srgbClr val="A4A3A4"/>
          </p15:clr>
        </p15:guide>
        <p15:guide id="15" pos="2927">
          <p15:clr>
            <a:srgbClr val="A4A3A4"/>
          </p15:clr>
        </p15:guide>
        <p15:guide id="16" pos="383">
          <p15:clr>
            <a:srgbClr val="A4A3A4"/>
          </p15:clr>
        </p15:guide>
        <p15:guide id="17"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660" y="66"/>
      </p:cViewPr>
      <p:guideLst>
        <p:guide orient="horz" pos="2160"/>
        <p:guide orient="horz" pos="3888"/>
        <p:guide orient="horz" pos="1152"/>
        <p:guide orient="horz" pos="960"/>
        <p:guide orient="horz" pos="2976"/>
        <p:guide orient="horz" pos="432"/>
        <p:guide orient="horz" pos="3600"/>
        <p:guide pos="3839"/>
        <p:guide pos="815"/>
        <p:guide pos="6623"/>
        <p:guide pos="897"/>
        <p:guide pos="6863"/>
        <p:guide pos="7295"/>
        <p:guide pos="3695"/>
        <p:guide pos="2927"/>
        <p:guide pos="383"/>
        <p:guide pos="3071"/>
      </p:guideLst>
    </p:cSldViewPr>
  </p:slideViewPr>
  <p:notesTextViewPr>
    <p:cViewPr>
      <p:scale>
        <a:sx n="1" d="1"/>
        <a:sy n="1" d="1"/>
      </p:scale>
      <p:origin x="0" y="0"/>
    </p:cViewPr>
  </p:notesTextViewPr>
  <p:notesViewPr>
    <p:cSldViewPr>
      <p:cViewPr varScale="1">
        <p:scale>
          <a:sx n="82" d="100"/>
          <a:sy n="82" d="100"/>
        </p:scale>
        <p:origin x="14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enn1" loCatId="relationship" qsTypeId="urn:microsoft.com/office/officeart/2005/8/quickstyle/simple4" qsCatId="simple" csTypeId="urn:microsoft.com/office/officeart/2005/8/colors/colorful1#1" csCatId="colorful" phldr="1"/>
      <dgm:spPr/>
      <dgm:t>
        <a:bodyPr/>
        <a:lstStyle/>
        <a:p>
          <a:endParaRPr lang="en-US"/>
        </a:p>
      </dgm:t>
    </dgm:pt>
    <dgm:pt modelId="{477D14C5-CED9-4CFC-B338-DFB0C8090B9F}">
      <dgm:prSet phldrT="[Text]"/>
      <dgm:spPr/>
      <dgm:t>
        <a:bodyPr/>
        <a:lstStyle/>
        <a:p>
          <a:pPr algn="ctr" defTabSz="914400">
            <a:buNone/>
          </a:pPr>
          <a:r>
            <a:rPr lang="pt-BR" sz="1800" b="0" i="0" noProof="0" dirty="0">
              <a:latin typeface="Century"/>
              <a:ea typeface="+mn-ea"/>
              <a:cs typeface="+mn-cs"/>
            </a:rPr>
            <a:t>Culturas contemporâneas, mas distantes geograficamente.</a:t>
          </a:r>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3C67E77D-62FA-499D-B5E6-E79A091C5267}">
      <dgm:prSet phldrT="[Text]"/>
      <dgm:spPr/>
      <dgm:t>
        <a:bodyPr/>
        <a:lstStyle/>
        <a:p>
          <a:pPr algn="ctr" defTabSz="914400">
            <a:buNone/>
          </a:pPr>
          <a:r>
            <a:rPr lang="pt-BR" sz="1800" b="0" i="0" noProof="0" dirty="0">
              <a:latin typeface="Century"/>
              <a:ea typeface="+mn-ea"/>
              <a:cs typeface="+mn-cs"/>
            </a:rPr>
            <a:t>Tempo anterior e lugar diferente.</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pPr algn="ctr" defTabSz="914400">
            <a:buNone/>
          </a:pPr>
          <a:r>
            <a:rPr lang="pt-BR" sz="1800" b="0" i="0" noProof="0" dirty="0">
              <a:latin typeface="Century"/>
              <a:ea typeface="+mn-ea"/>
              <a:cs typeface="+mn-cs"/>
            </a:rPr>
            <a:t>Próximas geograficamente, porém precedentes no tempo.</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E16D65B4-494C-45C0-82F5-A63E581063CB}" type="pres">
      <dgm:prSet presAssocID="{90119837-5B71-4D44-BB01-DB0B084933C8}" presName="compositeShape" presStyleCnt="0">
        <dgm:presLayoutVars>
          <dgm:chMax val="7"/>
          <dgm:dir/>
          <dgm:resizeHandles val="exact"/>
        </dgm:presLayoutVars>
      </dgm:prSet>
      <dgm:spPr/>
    </dgm:pt>
    <dgm:pt modelId="{7A12B315-EA92-4E8C-914E-FCF8B923D9BA}" type="pres">
      <dgm:prSet presAssocID="{477D14C5-CED9-4CFC-B338-DFB0C8090B9F}" presName="circ1" presStyleLbl="vennNode1" presStyleIdx="0" presStyleCnt="3" custLinFactNeighborY="-4434"/>
      <dgm:spPr/>
    </dgm:pt>
    <dgm:pt modelId="{1114C5CF-9DB7-4B7A-9D02-B353869E5D38}" type="pres">
      <dgm:prSet presAssocID="{477D14C5-CED9-4CFC-B338-DFB0C8090B9F}" presName="circ1Tx" presStyleLbl="revTx" presStyleIdx="0" presStyleCnt="0">
        <dgm:presLayoutVars>
          <dgm:chMax val="0"/>
          <dgm:chPref val="0"/>
          <dgm:bulletEnabled val="1"/>
        </dgm:presLayoutVars>
      </dgm:prSet>
      <dgm:spPr/>
    </dgm:pt>
    <dgm:pt modelId="{3469E5A2-93C2-49EF-825C-26E5802651A1}" type="pres">
      <dgm:prSet presAssocID="{3C67E77D-62FA-499D-B5E6-E79A091C5267}" presName="circ2" presStyleLbl="vennNode1" presStyleIdx="1" presStyleCnt="3" custLinFactNeighborX="32043" custLinFactNeighborY="20147"/>
      <dgm:spPr/>
    </dgm:pt>
    <dgm:pt modelId="{EB02C228-AFBE-4EA8-ADAD-5E115CB980C7}" type="pres">
      <dgm:prSet presAssocID="{3C67E77D-62FA-499D-B5E6-E79A091C5267}" presName="circ2Tx" presStyleLbl="revTx" presStyleIdx="0" presStyleCnt="0">
        <dgm:presLayoutVars>
          <dgm:chMax val="0"/>
          <dgm:chPref val="0"/>
          <dgm:bulletEnabled val="1"/>
        </dgm:presLayoutVars>
      </dgm:prSet>
      <dgm:spPr/>
    </dgm:pt>
    <dgm:pt modelId="{2B11D8EC-23D3-4EEE-B141-81E29A0B04B6}" type="pres">
      <dgm:prSet presAssocID="{CC6B7442-0B72-4EF2-9F13-1325B51AFF9F}" presName="circ3" presStyleLbl="vennNode1" presStyleIdx="2" presStyleCnt="3" custLinFactNeighborX="-1652" custLinFactNeighborY="2083"/>
      <dgm:spPr/>
    </dgm:pt>
    <dgm:pt modelId="{99560A19-63A4-4F58-BF54-93D1A84B1A1C}" type="pres">
      <dgm:prSet presAssocID="{CC6B7442-0B72-4EF2-9F13-1325B51AFF9F}" presName="circ3Tx" presStyleLbl="revTx" presStyleIdx="0" presStyleCnt="0">
        <dgm:presLayoutVars>
          <dgm:chMax val="0"/>
          <dgm:chPref val="0"/>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25C8D00E-7E96-4A36-A375-D219ADDEF7E1}" type="presOf" srcId="{90119837-5B71-4D44-BB01-DB0B084933C8}" destId="{E16D65B4-494C-45C0-82F5-A63E581063CB}" srcOrd="0" destOrd="0" presId="urn:microsoft.com/office/officeart/2005/8/layout/venn1"/>
    <dgm:cxn modelId="{32AA6160-4426-4C4D-93AE-E2F474E37AD9}" srcId="{90119837-5B71-4D44-BB01-DB0B084933C8}" destId="{3C67E77D-62FA-499D-B5E6-E79A091C5267}" srcOrd="1" destOrd="0" parTransId="{5337D229-E330-4525-B0FA-14EC5A80604A}" sibTransId="{C056AC5D-B04E-4376-A1CB-3EAB7BE5AF5B}"/>
    <dgm:cxn modelId="{6A7A996A-CD4C-4228-8B30-C5D8E8EDF64D}" type="presOf" srcId="{3C67E77D-62FA-499D-B5E6-E79A091C5267}" destId="{EB02C228-AFBE-4EA8-ADAD-5E115CB980C7}" srcOrd="1" destOrd="0" presId="urn:microsoft.com/office/officeart/2005/8/layout/venn1"/>
    <dgm:cxn modelId="{102D6D4D-90C9-40F4-A001-35DCC329B127}" srcId="{90119837-5B71-4D44-BB01-DB0B084933C8}" destId="{CC6B7442-0B72-4EF2-9F13-1325B51AFF9F}" srcOrd="2" destOrd="0" parTransId="{E3D139E0-5DC2-4F8E-9F8F-B3F0EBCD4689}" sibTransId="{FF80E1BA-0D6F-4EE8-9640-892A5897DBCD}"/>
    <dgm:cxn modelId="{8314FB70-092A-47FB-83E3-C595090DBA48}" type="presOf" srcId="{477D14C5-CED9-4CFC-B338-DFB0C8090B9F}" destId="{1114C5CF-9DB7-4B7A-9D02-B353869E5D38}" srcOrd="1" destOrd="0" presId="urn:microsoft.com/office/officeart/2005/8/layout/venn1"/>
    <dgm:cxn modelId="{72EC0D90-B3C0-40C5-979A-2051A1711AC2}" type="presOf" srcId="{477D14C5-CED9-4CFC-B338-DFB0C8090B9F}" destId="{7A12B315-EA92-4E8C-914E-FCF8B923D9BA}" srcOrd="0" destOrd="0" presId="urn:microsoft.com/office/officeart/2005/8/layout/venn1"/>
    <dgm:cxn modelId="{2F29C697-80C6-4535-BD23-A3D8AD090463}" type="presOf" srcId="{3C67E77D-62FA-499D-B5E6-E79A091C5267}" destId="{3469E5A2-93C2-49EF-825C-26E5802651A1}" srcOrd="0" destOrd="0" presId="urn:microsoft.com/office/officeart/2005/8/layout/venn1"/>
    <dgm:cxn modelId="{54CA38E1-8678-4786-A265-770FD25C3115}" type="presOf" srcId="{CC6B7442-0B72-4EF2-9F13-1325B51AFF9F}" destId="{99560A19-63A4-4F58-BF54-93D1A84B1A1C}" srcOrd="1" destOrd="0" presId="urn:microsoft.com/office/officeart/2005/8/layout/venn1"/>
    <dgm:cxn modelId="{98BEF9E1-8D57-4A22-93E0-87299CF8A4AD}" type="presOf" srcId="{CC6B7442-0B72-4EF2-9F13-1325B51AFF9F}" destId="{2B11D8EC-23D3-4EEE-B141-81E29A0B04B6}" srcOrd="0" destOrd="0" presId="urn:microsoft.com/office/officeart/2005/8/layout/venn1"/>
    <dgm:cxn modelId="{44472F79-9B0F-4D76-8B36-0088629008C0}" type="presParOf" srcId="{E16D65B4-494C-45C0-82F5-A63E581063CB}" destId="{7A12B315-EA92-4E8C-914E-FCF8B923D9BA}" srcOrd="0" destOrd="0" presId="urn:microsoft.com/office/officeart/2005/8/layout/venn1"/>
    <dgm:cxn modelId="{EED42847-ACC7-4B5B-B7A1-8F60C94743CB}" type="presParOf" srcId="{E16D65B4-494C-45C0-82F5-A63E581063CB}" destId="{1114C5CF-9DB7-4B7A-9D02-B353869E5D38}" srcOrd="1" destOrd="0" presId="urn:microsoft.com/office/officeart/2005/8/layout/venn1"/>
    <dgm:cxn modelId="{EA084191-AAFD-4120-8E5D-065F61D9C184}" type="presParOf" srcId="{E16D65B4-494C-45C0-82F5-A63E581063CB}" destId="{3469E5A2-93C2-49EF-825C-26E5802651A1}" srcOrd="2" destOrd="0" presId="urn:microsoft.com/office/officeart/2005/8/layout/venn1"/>
    <dgm:cxn modelId="{497995D6-2D56-4D4A-9810-B2A982093C33}" type="presParOf" srcId="{E16D65B4-494C-45C0-82F5-A63E581063CB}" destId="{EB02C228-AFBE-4EA8-ADAD-5E115CB980C7}" srcOrd="3" destOrd="0" presId="urn:microsoft.com/office/officeart/2005/8/layout/venn1"/>
    <dgm:cxn modelId="{B89A92EA-5677-4AE6-8638-A1DFDAED14CE}" type="presParOf" srcId="{E16D65B4-494C-45C0-82F5-A63E581063CB}" destId="{2B11D8EC-23D3-4EEE-B141-81E29A0B04B6}" srcOrd="4" destOrd="0" presId="urn:microsoft.com/office/officeart/2005/8/layout/venn1"/>
    <dgm:cxn modelId="{33E257C4-E013-433E-855E-23803CD553AD}" type="presParOf" srcId="{E16D65B4-494C-45C0-82F5-A63E581063CB}" destId="{99560A19-63A4-4F58-BF54-93D1A84B1A1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2B315-EA92-4E8C-914E-FCF8B923D9BA}">
      <dsp:nvSpPr>
        <dsp:cNvPr id="0" name=""/>
        <dsp:cNvSpPr/>
      </dsp:nvSpPr>
      <dsp:spPr>
        <a:xfrm>
          <a:off x="980585" y="0"/>
          <a:ext cx="2682835" cy="2682835"/>
        </a:xfrm>
        <a:prstGeom prst="ellipse">
          <a:avLst/>
        </a:prstGeom>
        <a:gradFill rotWithShape="0">
          <a:gsLst>
            <a:gs pos="0">
              <a:schemeClr val="accent2">
                <a:alpha val="50000"/>
                <a:hueOff val="0"/>
                <a:satOff val="0"/>
                <a:lumOff val="0"/>
                <a:alphaOff val="0"/>
              </a:schemeClr>
            </a:gs>
            <a:gs pos="100000">
              <a:schemeClr val="accent2">
                <a:alpha val="50000"/>
                <a:hueOff val="0"/>
                <a:satOff val="0"/>
                <a:lumOff val="0"/>
                <a:alphaOff val="0"/>
                <a:shade val="48000"/>
                <a:satMod val="180000"/>
                <a:lumMod val="94000"/>
              </a:schemeClr>
            </a:gs>
            <a:gs pos="100000">
              <a:schemeClr val="accent2">
                <a:alpha val="50000"/>
                <a:hueOff val="0"/>
                <a:satOff val="0"/>
                <a:lumOff val="0"/>
                <a:alphaOff val="0"/>
                <a:shade val="48000"/>
                <a:satMod val="180000"/>
                <a:lumMod val="94000"/>
              </a:schemeClr>
            </a:gs>
          </a:gsLst>
          <a:lin ang="414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14400">
            <a:lnSpc>
              <a:spcPct val="90000"/>
            </a:lnSpc>
            <a:spcBef>
              <a:spcPct val="0"/>
            </a:spcBef>
            <a:spcAft>
              <a:spcPct val="35000"/>
            </a:spcAft>
            <a:buNone/>
          </a:pPr>
          <a:r>
            <a:rPr lang="pt-BR" sz="1600" b="0" i="0" kern="1200" noProof="0" dirty="0">
              <a:latin typeface="Century"/>
              <a:ea typeface="+mn-ea"/>
              <a:cs typeface="+mn-cs"/>
            </a:rPr>
            <a:t>Culturas contemporâneas, mas distantes geograficamente.</a:t>
          </a:r>
        </a:p>
      </dsp:txBody>
      <dsp:txXfrm>
        <a:off x="1338297" y="469496"/>
        <a:ext cx="1967412" cy="1207275"/>
      </dsp:txXfrm>
    </dsp:sp>
    <dsp:sp modelId="{3469E5A2-93C2-49EF-825C-26E5802651A1}">
      <dsp:nvSpPr>
        <dsp:cNvPr id="0" name=""/>
        <dsp:cNvSpPr/>
      </dsp:nvSpPr>
      <dsp:spPr>
        <a:xfrm>
          <a:off x="1961171" y="1788556"/>
          <a:ext cx="2682835" cy="2682835"/>
        </a:xfrm>
        <a:prstGeom prst="ellipse">
          <a:avLst/>
        </a:prstGeom>
        <a:gradFill rotWithShape="0">
          <a:gsLst>
            <a:gs pos="0">
              <a:schemeClr val="accent3">
                <a:alpha val="50000"/>
                <a:hueOff val="0"/>
                <a:satOff val="0"/>
                <a:lumOff val="0"/>
                <a:alphaOff val="0"/>
              </a:schemeClr>
            </a:gs>
            <a:gs pos="100000">
              <a:schemeClr val="accent3">
                <a:alpha val="50000"/>
                <a:hueOff val="0"/>
                <a:satOff val="0"/>
                <a:lumOff val="0"/>
                <a:alphaOff val="0"/>
                <a:shade val="48000"/>
                <a:satMod val="180000"/>
                <a:lumMod val="94000"/>
              </a:schemeClr>
            </a:gs>
            <a:gs pos="100000">
              <a:schemeClr val="accent3">
                <a:alpha val="50000"/>
                <a:hueOff val="0"/>
                <a:satOff val="0"/>
                <a:lumOff val="0"/>
                <a:alphaOff val="0"/>
                <a:shade val="48000"/>
                <a:satMod val="180000"/>
                <a:lumMod val="94000"/>
              </a:schemeClr>
            </a:gs>
          </a:gsLst>
          <a:lin ang="414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14400">
            <a:lnSpc>
              <a:spcPct val="90000"/>
            </a:lnSpc>
            <a:spcBef>
              <a:spcPct val="0"/>
            </a:spcBef>
            <a:spcAft>
              <a:spcPct val="35000"/>
            </a:spcAft>
            <a:buNone/>
          </a:pPr>
          <a:r>
            <a:rPr lang="pt-BR" sz="1600" b="0" i="0" kern="1200" noProof="0" dirty="0">
              <a:latin typeface="Century"/>
              <a:ea typeface="+mn-ea"/>
              <a:cs typeface="+mn-cs"/>
            </a:rPr>
            <a:t>Tempo anterior e lugar diferente.</a:t>
          </a:r>
        </a:p>
      </dsp:txBody>
      <dsp:txXfrm>
        <a:off x="2781672" y="2481622"/>
        <a:ext cx="1609701" cy="1475559"/>
      </dsp:txXfrm>
    </dsp:sp>
    <dsp:sp modelId="{2B11D8EC-23D3-4EEE-B141-81E29A0B04B6}">
      <dsp:nvSpPr>
        <dsp:cNvPr id="0" name=""/>
        <dsp:cNvSpPr/>
      </dsp:nvSpPr>
      <dsp:spPr>
        <a:xfrm>
          <a:off x="0" y="1788547"/>
          <a:ext cx="2682835" cy="2682835"/>
        </a:xfrm>
        <a:prstGeom prst="ellipse">
          <a:avLst/>
        </a:prstGeom>
        <a:gradFill rotWithShape="0">
          <a:gsLst>
            <a:gs pos="0">
              <a:schemeClr val="accent4">
                <a:alpha val="50000"/>
                <a:hueOff val="0"/>
                <a:satOff val="0"/>
                <a:lumOff val="0"/>
                <a:alphaOff val="0"/>
              </a:schemeClr>
            </a:gs>
            <a:gs pos="100000">
              <a:schemeClr val="accent4">
                <a:alpha val="50000"/>
                <a:hueOff val="0"/>
                <a:satOff val="0"/>
                <a:lumOff val="0"/>
                <a:alphaOff val="0"/>
                <a:shade val="48000"/>
                <a:satMod val="180000"/>
                <a:lumMod val="94000"/>
              </a:schemeClr>
            </a:gs>
            <a:gs pos="100000">
              <a:schemeClr val="accent4">
                <a:alpha val="50000"/>
                <a:hueOff val="0"/>
                <a:satOff val="0"/>
                <a:lumOff val="0"/>
                <a:alphaOff val="0"/>
                <a:shade val="48000"/>
                <a:satMod val="180000"/>
                <a:lumMod val="94000"/>
              </a:schemeClr>
            </a:gs>
          </a:gsLst>
          <a:lin ang="414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14400">
            <a:lnSpc>
              <a:spcPct val="90000"/>
            </a:lnSpc>
            <a:spcBef>
              <a:spcPct val="0"/>
            </a:spcBef>
            <a:spcAft>
              <a:spcPct val="35000"/>
            </a:spcAft>
            <a:buNone/>
          </a:pPr>
          <a:r>
            <a:rPr lang="pt-BR" sz="1600" b="0" i="0" kern="1200" noProof="0" dirty="0">
              <a:latin typeface="Century"/>
              <a:ea typeface="+mn-ea"/>
              <a:cs typeface="+mn-cs"/>
            </a:rPr>
            <a:t>Próximas geograficamente, porém precedentes no tempo.</a:t>
          </a:r>
        </a:p>
      </dsp:txBody>
      <dsp:txXfrm>
        <a:off x="252633" y="2481613"/>
        <a:ext cx="1609701" cy="14755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pt-BR"/>
              <a:pPr/>
              <a:t>10/08/2020</a:t>
            </a:fld>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pPr/>
              <a:t>‹nº›</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pt-BR"/>
              <a:pPr/>
              <a:t>10/08/2020</a:t>
            </a:fld>
            <a:endParaRPr/>
          </a:p>
        </p:txBody>
      </p:sp>
      <p:sp>
        <p:nvSpPr>
          <p:cNvPr id="4" name="Espaço Reservado para Imagem de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Clique para editar o texto mestre</a:t>
            </a:r>
          </a:p>
          <a:p>
            <a:pPr lvl="1"/>
            <a:r>
              <a:t>Segundo nível</a:t>
            </a:r>
          </a:p>
          <a:p>
            <a:pPr lvl="2"/>
            <a:r>
              <a:t>Terceiro nível</a:t>
            </a:r>
          </a:p>
          <a:p>
            <a:pPr lvl="3"/>
            <a:r>
              <a:t>Quarto nível</a:t>
            </a:r>
          </a:p>
          <a:p>
            <a:pPr lvl="4"/>
            <a: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pPr/>
              <a:t>‹nº›</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DE0FDE7-FE71-46E3-9512-437B13AD5F46}" type="slidenum">
              <a:rPr lang="pt-BR" smtClean="0"/>
              <a:pPr/>
              <a:t>7</a:t>
            </a:fld>
            <a:endParaRPr lang="pt-BR"/>
          </a:p>
        </p:txBody>
      </p:sp>
    </p:spTree>
    <p:extLst>
      <p:ext uri="{BB962C8B-B14F-4D97-AF65-F5344CB8AC3E}">
        <p14:creationId xmlns:p14="http://schemas.microsoft.com/office/powerpoint/2010/main" val="53085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74812" y="1524000"/>
            <a:ext cx="8839201" cy="3200400"/>
          </a:xfrm>
        </p:spPr>
        <p:txBody>
          <a:bodyPr>
            <a:noAutofit/>
          </a:bodyPr>
          <a:lstStyle>
            <a:lvl1pPr>
              <a:defRPr sz="5400"/>
            </a:lvl1pPr>
          </a:lstStyle>
          <a:p>
            <a:r>
              <a:rPr lang="pt-BR" noProof="0"/>
              <a:t>Clique para editar o título mestre</a:t>
            </a:r>
            <a:endParaRPr lang="pt-BR" noProof="0" dirty="0"/>
          </a:p>
        </p:txBody>
      </p:sp>
      <p:sp>
        <p:nvSpPr>
          <p:cNvPr id="3" name="Subtítulo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Tree>
    <p:extLst>
      <p:ext uri="{BB962C8B-B14F-4D97-AF65-F5344CB8AC3E}">
        <p14:creationId xmlns:p14="http://schemas.microsoft.com/office/powerpoint/2010/main" val="1988707708"/>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Alternativa com Legenda">
    <p:spTree>
      <p:nvGrpSpPr>
        <p:cNvPr id="1" name=""/>
        <p:cNvGrpSpPr/>
        <p:nvPr/>
      </p:nvGrpSpPr>
      <p:grpSpPr>
        <a:xfrm>
          <a:off x="0" y="0"/>
          <a:ext cx="0" cy="0"/>
          <a:chOff x="0" y="0"/>
          <a:chExt cx="0" cy="0"/>
        </a:xfrm>
      </p:grpSpPr>
      <p:sp>
        <p:nvSpPr>
          <p:cNvPr id="10" name="Retângulo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noProof="0" dirty="0"/>
          </a:p>
        </p:txBody>
      </p:sp>
      <p:sp>
        <p:nvSpPr>
          <p:cNvPr id="11" name="Retângulo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noProof="0" dirty="0"/>
          </a:p>
        </p:txBody>
      </p:sp>
      <p:sp>
        <p:nvSpPr>
          <p:cNvPr id="2" name="Título 1"/>
          <p:cNvSpPr>
            <a:spLocks noGrp="1"/>
          </p:cNvSpPr>
          <p:nvPr>
            <p:ph type="title"/>
          </p:nvPr>
        </p:nvSpPr>
        <p:spPr>
          <a:xfrm>
            <a:off x="608013" y="685800"/>
            <a:ext cx="4267200" cy="3886200"/>
          </a:xfrm>
        </p:spPr>
        <p:txBody>
          <a:bodyPr anchor="b">
            <a:noAutofit/>
          </a:bodyPr>
          <a:lstStyle>
            <a:lvl1pPr algn="l">
              <a:defRPr sz="4000" b="0"/>
            </a:lvl1pPr>
          </a:lstStyle>
          <a:p>
            <a:r>
              <a:rPr lang="pt-BR" noProof="0"/>
              <a:t>Clique para editar o título mestre</a:t>
            </a:r>
            <a:endParaRPr lang="pt-BR" noProof="0" dirty="0"/>
          </a:p>
        </p:txBody>
      </p:sp>
      <p:sp>
        <p:nvSpPr>
          <p:cNvPr id="3" name="Espaço Reservado para Imagem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 texto mestre</a:t>
            </a:r>
          </a:p>
        </p:txBody>
      </p:sp>
      <p:sp>
        <p:nvSpPr>
          <p:cNvPr id="5" name="Espaço Reservado para Data 4"/>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2139536954"/>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214899604"/>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75812" y="685801"/>
            <a:ext cx="1219201" cy="5486400"/>
          </a:xfrm>
        </p:spPr>
        <p:txBody>
          <a:bodyPr vert="eaVert"/>
          <a:lstStyle/>
          <a:p>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312720211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título mestre</a:t>
            </a:r>
            <a:endParaRPr lang="pt-BR" noProof="0" dirty="0"/>
          </a:p>
        </p:txBody>
      </p:sp>
      <p:sp>
        <p:nvSpPr>
          <p:cNvPr id="3" name="Espaço Reservado para Conteúdo 2"/>
          <p:cNvSpPr>
            <a:spLocks noGrp="1"/>
          </p:cNvSpPr>
          <p:nvPr>
            <p:ph idx="1"/>
          </p:nvPr>
        </p:nvSpPr>
        <p:spPr/>
        <p:txBody>
          <a:bodyPr/>
          <a:lstStyle>
            <a:lvl5pPr>
              <a:defRPr/>
            </a:lvl5pPr>
            <a:lvl6pPr>
              <a:defRPr/>
            </a:lvl6pPr>
            <a:lvl7pPr>
              <a:defRPr/>
            </a:lvl7pPr>
            <a:lvl8pPr>
              <a:defRPr/>
            </a:lvl8pPr>
            <a:lvl9pPr>
              <a:defRPr/>
            </a:lvl9p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440086934"/>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pt-BR" noProof="0"/>
              <a:t>Clique para editar o título mestre</a:t>
            </a:r>
            <a:endParaRPr lang="pt-BR" noProof="0" dirty="0"/>
          </a:p>
        </p:txBody>
      </p:sp>
      <p:sp>
        <p:nvSpPr>
          <p:cNvPr id="3" name="Espaço Reservado para Texto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 texto mestre</a:t>
            </a:r>
          </a:p>
        </p:txBody>
      </p:sp>
      <p:sp>
        <p:nvSpPr>
          <p:cNvPr id="4" name="Espaço Reservado para Data 3"/>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335788911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título mestre</a:t>
            </a:r>
            <a:endParaRPr lang="pt-BR" noProof="0" dirty="0"/>
          </a:p>
        </p:txBody>
      </p:sp>
      <p:sp>
        <p:nvSpPr>
          <p:cNvPr id="3" name="Espaço Reservado para Conteúdo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1413878386"/>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293813" y="381000"/>
            <a:ext cx="9601200" cy="1143000"/>
          </a:xfrm>
        </p:spPr>
        <p:txBody>
          <a:bodyPr/>
          <a:lstStyle>
            <a:lvl1pPr>
              <a:defRPr/>
            </a:lvl1pPr>
          </a:lstStyle>
          <a:p>
            <a:r>
              <a:rPr lang="pt-BR" noProof="0"/>
              <a:t>Clique para editar o título mestre</a:t>
            </a:r>
            <a:endParaRPr lang="pt-BR" noProof="0" dirty="0"/>
          </a:p>
        </p:txBody>
      </p:sp>
      <p:sp>
        <p:nvSpPr>
          <p:cNvPr id="3" name="Espaço Reservado para Texto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 texto mestre</a:t>
            </a:r>
          </a:p>
        </p:txBody>
      </p:sp>
      <p:sp>
        <p:nvSpPr>
          <p:cNvPr id="4" name="Espaço Reservado para Conteúdo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 texto mestre</a:t>
            </a:r>
          </a:p>
        </p:txBody>
      </p:sp>
      <p:sp>
        <p:nvSpPr>
          <p:cNvPr id="6" name="Espaço Reservado para Conteúdo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8" name="Espaço Reservado para Rodapé 7"/>
          <p:cNvSpPr>
            <a:spLocks noGrp="1"/>
          </p:cNvSpPr>
          <p:nvPr>
            <p:ph type="ftr" sz="quarter" idx="11"/>
          </p:nvPr>
        </p:nvSpPr>
        <p:spPr/>
        <p:txBody>
          <a:bodyPr/>
          <a:lstStyle/>
          <a:p>
            <a:endParaRPr lang="pt-BR" noProof="0" dirty="0"/>
          </a:p>
        </p:txBody>
      </p:sp>
      <p:sp>
        <p:nvSpPr>
          <p:cNvPr id="9" name="Espaço Reservado para Número de Slide 8"/>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319569202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título mestre</a:t>
            </a:r>
            <a:endParaRPr lang="pt-BR" noProof="0" dirty="0"/>
          </a:p>
        </p:txBody>
      </p:sp>
      <p:sp>
        <p:nvSpPr>
          <p:cNvPr id="3" name="Espaço Reservado para Data 2"/>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4" name="Espaço Reservado para Rodapé 3"/>
          <p:cNvSpPr>
            <a:spLocks noGrp="1"/>
          </p:cNvSpPr>
          <p:nvPr>
            <p:ph type="ftr" sz="quarter" idx="11"/>
          </p:nvPr>
        </p:nvSpPr>
        <p:spPr/>
        <p:txBody>
          <a:bodyPr/>
          <a:lstStyle/>
          <a:p>
            <a:endParaRPr lang="pt-BR" noProof="0" dirty="0"/>
          </a:p>
        </p:txBody>
      </p:sp>
      <p:sp>
        <p:nvSpPr>
          <p:cNvPr id="5" name="Espaço Reservado para Número de Slide 4"/>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102131120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3" name="Espaço Reservado para Rodapé 2"/>
          <p:cNvSpPr>
            <a:spLocks noGrp="1"/>
          </p:cNvSpPr>
          <p:nvPr>
            <p:ph type="ftr" sz="quarter" idx="11"/>
          </p:nvPr>
        </p:nvSpPr>
        <p:spPr/>
        <p:txBody>
          <a:bodyPr/>
          <a:lstStyle/>
          <a:p>
            <a:endParaRPr lang="pt-BR" noProof="0" dirty="0"/>
          </a:p>
        </p:txBody>
      </p:sp>
      <p:sp>
        <p:nvSpPr>
          <p:cNvPr id="4" name="Espaço Reservado para Número de Slide 3"/>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253663127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0" name="Retângulo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noProof="0" dirty="0"/>
          </a:p>
        </p:txBody>
      </p:sp>
      <p:sp>
        <p:nvSpPr>
          <p:cNvPr id="11" name="Retângulo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noProof="0" dirty="0"/>
          </a:p>
        </p:txBody>
      </p:sp>
      <p:sp>
        <p:nvSpPr>
          <p:cNvPr id="2" name="Título 1"/>
          <p:cNvSpPr>
            <a:spLocks noGrp="1"/>
          </p:cNvSpPr>
          <p:nvPr>
            <p:ph type="title"/>
          </p:nvPr>
        </p:nvSpPr>
        <p:spPr>
          <a:xfrm>
            <a:off x="1293813" y="685800"/>
            <a:ext cx="3581400" cy="3886200"/>
          </a:xfrm>
        </p:spPr>
        <p:txBody>
          <a:bodyPr anchor="b">
            <a:noAutofit/>
          </a:bodyPr>
          <a:lstStyle>
            <a:lvl1pPr algn="l">
              <a:defRPr sz="4000" b="0"/>
            </a:lvl1pPr>
          </a:lstStyle>
          <a:p>
            <a:r>
              <a:rPr lang="pt-BR" noProof="0"/>
              <a:t>Clique para editar o título mestre</a:t>
            </a:r>
            <a:endParaRPr lang="pt-BR" noProof="0" dirty="0"/>
          </a:p>
        </p:txBody>
      </p:sp>
      <p:sp>
        <p:nvSpPr>
          <p:cNvPr id="3" name="Espaço Reservado para Conteúdo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 texto mestre</a:t>
            </a:r>
          </a:p>
        </p:txBody>
      </p:sp>
      <p:sp>
        <p:nvSpPr>
          <p:cNvPr id="5" name="Espaço Reservado para Data 4"/>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121957584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2" name="Retângulo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noProof="0" dirty="0"/>
          </a:p>
        </p:txBody>
      </p:sp>
      <p:sp>
        <p:nvSpPr>
          <p:cNvPr id="13" name="Retângulo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noProof="0" dirty="0"/>
          </a:p>
        </p:txBody>
      </p:sp>
      <p:sp>
        <p:nvSpPr>
          <p:cNvPr id="2" name="Título 1"/>
          <p:cNvSpPr>
            <a:spLocks noGrp="1"/>
          </p:cNvSpPr>
          <p:nvPr>
            <p:ph type="title"/>
          </p:nvPr>
        </p:nvSpPr>
        <p:spPr>
          <a:xfrm>
            <a:off x="1293813" y="685800"/>
            <a:ext cx="3581400" cy="3886200"/>
          </a:xfrm>
        </p:spPr>
        <p:txBody>
          <a:bodyPr anchor="b">
            <a:noAutofit/>
          </a:bodyPr>
          <a:lstStyle>
            <a:lvl1pPr algn="l">
              <a:defRPr sz="4000" b="0"/>
            </a:lvl1pPr>
          </a:lstStyle>
          <a:p>
            <a:r>
              <a:rPr lang="pt-BR" noProof="0"/>
              <a:t>Clique para editar o título mestre</a:t>
            </a:r>
            <a:endParaRPr lang="pt-BR" noProof="0" dirty="0"/>
          </a:p>
        </p:txBody>
      </p:sp>
      <p:sp>
        <p:nvSpPr>
          <p:cNvPr id="3" name="Espaço Reservado para Imagem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 texto mestre</a:t>
            </a:r>
          </a:p>
        </p:txBody>
      </p:sp>
      <p:sp>
        <p:nvSpPr>
          <p:cNvPr id="5" name="Espaço Reservado para Data 4"/>
          <p:cNvSpPr>
            <a:spLocks noGrp="1"/>
          </p:cNvSpPr>
          <p:nvPr>
            <p:ph type="dt" sz="half" idx="10"/>
          </p:nvPr>
        </p:nvSpPr>
        <p:spPr/>
        <p:txBody>
          <a:bodyPr/>
          <a:lstStyle/>
          <a:p>
            <a:fld id="{881DC1F7-A9E9-4D8B-8C97-C74523B2CF2A}" type="datetimeFigureOut">
              <a:rPr lang="pt-BR" noProof="0" smtClean="0"/>
              <a:pPr/>
              <a:t>10/08/2020</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397193409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pt-BR" noProof="0" smtClean="0"/>
              <a:pPr/>
              <a:t>10/08/2020</a:t>
            </a:fld>
            <a:endParaRPr lang="pt-BR" noProof="0" dirty="0"/>
          </a:p>
        </p:txBody>
      </p:sp>
      <p:sp>
        <p:nvSpPr>
          <p:cNvPr id="5" name="Espaço Reservado para Rodapé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lang="pt-BR" noProof="0" dirty="0"/>
          </a:p>
        </p:txBody>
      </p:sp>
      <p:sp>
        <p:nvSpPr>
          <p:cNvPr id="6" name="Espaço Reservado para Número de Slide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lang="pt-BR" noProof="0" smtClean="0"/>
              <a:pPr/>
              <a:t>‹nº›</a:t>
            </a:fld>
            <a:endParaRPr lang="pt-BR" noProof="0"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p:transition spd="slow">
    <p:randomBar dir="vert"/>
  </p:transition>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l" defTabSz="914400">
              <a:lnSpc>
                <a:spcPct val="80000"/>
              </a:lnSpc>
              <a:spcBef>
                <a:spcPts val="0"/>
              </a:spcBef>
              <a:buNone/>
            </a:pPr>
            <a:r>
              <a:rPr lang="pt-BR" dirty="0">
                <a:latin typeface="Century"/>
              </a:rPr>
              <a:t>Raça e História</a:t>
            </a:r>
            <a:endParaRPr lang="pt-BR" sz="5400" b="0" i="0" dirty="0">
              <a:solidFill>
                <a:schemeClr val="tx1"/>
              </a:solidFill>
              <a:latin typeface="Century"/>
              <a:ea typeface="+mj-ea"/>
              <a:cs typeface="+mj-cs"/>
            </a:endParaRPr>
          </a:p>
        </p:txBody>
      </p:sp>
      <p:sp>
        <p:nvSpPr>
          <p:cNvPr id="3" name="Subtítulo 2"/>
          <p:cNvSpPr>
            <a:spLocks noGrp="1"/>
          </p:cNvSpPr>
          <p:nvPr>
            <p:ph type="subTitle" idx="1"/>
          </p:nvPr>
        </p:nvSpPr>
        <p:spPr/>
        <p:txBody>
          <a:bodyPr>
            <a:normAutofit/>
          </a:bodyPr>
          <a:lstStyle/>
          <a:p>
            <a:pPr marL="0" indent="0" algn="l">
              <a:spcBef>
                <a:spcPts val="0"/>
              </a:spcBef>
              <a:buNone/>
            </a:pPr>
            <a:r>
              <a:rPr lang="pt-BR" sz="2000" b="0" i="0" spc="250" baseline="0" dirty="0">
                <a:solidFill>
                  <a:srgbClr val="90B365">
                    <a:lumMod val="75000"/>
                  </a:srgbClr>
                </a:solidFill>
              </a:rPr>
              <a:t>Apresentação e reflexões comparativas</a:t>
            </a:r>
          </a:p>
        </p:txBody>
      </p:sp>
    </p:spTree>
    <p:extLst>
      <p:ext uri="{BB962C8B-B14F-4D97-AF65-F5344CB8AC3E}">
        <p14:creationId xmlns:p14="http://schemas.microsoft.com/office/powerpoint/2010/main" val="360082013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Ideia de progresso, história estacionária e história cumulativa</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a:xfrm>
            <a:off x="1293812" y="1828800"/>
            <a:ext cx="9841160" cy="4840560"/>
          </a:xfrm>
        </p:spPr>
        <p:txBody>
          <a:bodyPr>
            <a:normAutofit fontScale="70000" lnSpcReduction="20000"/>
          </a:bodyPr>
          <a:lstStyle/>
          <a:p>
            <a:pPr marL="0" indent="0" algn="just" defTabSz="914400">
              <a:lnSpc>
                <a:spcPct val="120000"/>
              </a:lnSpc>
              <a:spcBef>
                <a:spcPts val="1600"/>
              </a:spcBef>
              <a:buClr>
                <a:schemeClr val="tx1"/>
              </a:buClr>
              <a:buNone/>
            </a:pPr>
            <a:r>
              <a:rPr lang="pt-BR" dirty="0">
                <a:latin typeface="Century"/>
              </a:rPr>
              <a:t>	Lévi-Strauss utiliza de muitas metáforas para explicar o que seria o “progresso” ou “desenvolvimento” das culturas. Ele defendia que esse processo não se dava como um ato de “subir uma escada”, uma vez que o progresso era multivariado, podendo dar “saltos” que dificilmente seriam uniformes, nem em relação a outras culturas, como em relação a si mesma. Ele utiliza a metáfora do tabuleiro e do xadrez para demonstrar que apesar de haver “progresso” isso ocorre de maneira não sistematizada ou totalmente previsível, mas numa espécie de “sorte”, de combinações favoráveis que as circunstâncias, história e outros fatores desconhecidos podem oferecer.</a:t>
            </a:r>
          </a:p>
          <a:p>
            <a:pPr marL="0" indent="0" algn="just" defTabSz="914400">
              <a:lnSpc>
                <a:spcPct val="120000"/>
              </a:lnSpc>
              <a:spcBef>
                <a:spcPts val="1600"/>
              </a:spcBef>
              <a:buClr>
                <a:schemeClr val="tx1"/>
              </a:buClr>
              <a:buNone/>
            </a:pPr>
            <a:r>
              <a:rPr lang="pt-BR" sz="2400" b="0" i="0" dirty="0">
                <a:solidFill>
                  <a:schemeClr val="tx1"/>
                </a:solidFill>
                <a:latin typeface="Century"/>
                <a:ea typeface="+mn-ea"/>
                <a:cs typeface="+mn-cs"/>
              </a:rPr>
              <a:t>	A partir desse pensamento é que Straus</a:t>
            </a:r>
            <a:r>
              <a:rPr lang="pt-BR" dirty="0">
                <a:latin typeface="Century"/>
              </a:rPr>
              <a:t>s vai desconstruir a ideia de </a:t>
            </a:r>
            <a:r>
              <a:rPr lang="pt-BR" i="1" dirty="0">
                <a:latin typeface="Century"/>
              </a:rPr>
              <a:t>história estacionária</a:t>
            </a:r>
            <a:r>
              <a:rPr lang="pt-BR" dirty="0">
                <a:latin typeface="Century"/>
              </a:rPr>
              <a:t> e revelar que todas as culturas, na verdade, acumulam sempre e por isso se desenvolvem. Para ele as distorções etnocêntricas ocorrem justamente por não haver um reconhecimento de que cada cultura vai </a:t>
            </a:r>
            <a:r>
              <a:rPr lang="pt-BR" i="1" dirty="0">
                <a:latin typeface="Century"/>
              </a:rPr>
              <a:t>significar</a:t>
            </a:r>
            <a:r>
              <a:rPr lang="pt-BR" dirty="0">
                <a:latin typeface="Century"/>
              </a:rPr>
              <a:t> a outra a partir dos seus </a:t>
            </a:r>
            <a:r>
              <a:rPr lang="pt-BR" i="1" dirty="0">
                <a:latin typeface="Century"/>
              </a:rPr>
              <a:t>sistemas de referências</a:t>
            </a:r>
            <a:r>
              <a:rPr lang="pt-BR" dirty="0">
                <a:latin typeface="Century"/>
              </a:rPr>
              <a:t>, que são específicos de cada cultura. Para Strauss, as culturas se significam entre si, e essa </a:t>
            </a:r>
            <a:r>
              <a:rPr lang="pt-BR" i="1" dirty="0">
                <a:latin typeface="Century"/>
              </a:rPr>
              <a:t>significação</a:t>
            </a:r>
            <a:r>
              <a:rPr lang="pt-BR" dirty="0">
                <a:latin typeface="Century"/>
              </a:rPr>
              <a:t> vai depender do grau de </a:t>
            </a:r>
            <a:r>
              <a:rPr lang="pt-BR" i="1" dirty="0">
                <a:latin typeface="Century"/>
              </a:rPr>
              <a:t>informação</a:t>
            </a:r>
            <a:r>
              <a:rPr lang="pt-BR" dirty="0">
                <a:latin typeface="Century"/>
              </a:rPr>
              <a:t> que a primeira vai obter da segunda, e de como essas diferenças podem expressar “lógicas” de funcionamento que nem sempre vão corresponder as duas culturas simultaneamente.</a:t>
            </a:r>
            <a:endParaRPr lang="pt-BR" sz="2400" i="1" dirty="0">
              <a:solidFill>
                <a:schemeClr val="tx1"/>
              </a:solidFill>
              <a:latin typeface="Century"/>
            </a:endParaRPr>
          </a:p>
        </p:txBody>
      </p:sp>
    </p:spTree>
    <p:extLst>
      <p:ext uri="{BB962C8B-B14F-4D97-AF65-F5344CB8AC3E}">
        <p14:creationId xmlns:p14="http://schemas.microsoft.com/office/powerpoint/2010/main" val="195590938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5144" y="404664"/>
            <a:ext cx="9601200" cy="1143000"/>
          </a:xfrm>
        </p:spPr>
        <p:txBody>
          <a:bodyPr/>
          <a:lstStyle/>
          <a:p>
            <a:pPr algn="l" defTabSz="914400">
              <a:lnSpc>
                <a:spcPct val="80000"/>
              </a:lnSpc>
              <a:spcBef>
                <a:spcPts val="0"/>
              </a:spcBef>
              <a:buNone/>
            </a:pPr>
            <a:r>
              <a:rPr lang="pt-BR" dirty="0">
                <a:latin typeface="Century"/>
              </a:rPr>
              <a:t>Ideia de progresso, história estacionária e história cumulativa</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a:xfrm>
            <a:off x="405780" y="1858325"/>
            <a:ext cx="9601200" cy="4343400"/>
          </a:xfrm>
        </p:spPr>
        <p:txBody>
          <a:bodyPr>
            <a:normAutofit fontScale="92500" lnSpcReduction="10000"/>
          </a:bodyPr>
          <a:lstStyle/>
          <a:p>
            <a:pPr marL="0" indent="0" algn="just" defTabSz="914400">
              <a:lnSpc>
                <a:spcPct val="90000"/>
              </a:lnSpc>
              <a:spcBef>
                <a:spcPts val="1600"/>
              </a:spcBef>
              <a:buClr>
                <a:schemeClr val="tx1"/>
              </a:buClr>
              <a:buNone/>
            </a:pPr>
            <a:r>
              <a:rPr lang="pt-BR" dirty="0">
                <a:latin typeface="Century"/>
              </a:rPr>
              <a:t>	Lévi-Strauss utiliza da metáfora do “viajante sentado à janela do trem” e vai demonstrar que dependendo da posição que o ‘eu-cultura’ se encontra, esse vai perceber o outro a partir do seu referencial, e a forma e grau de compressão que ele terá de alguém de “fora do trem” vai ser bem menor, do que ele teria de alguém que está “dentro do trem”, ou seja, da sua própria cultura. E quanto mais diferentes forem essas culturas, mas opostos serão e menos informação e compreensão se terá uma da outra. Lévi-Strauss (1950, p. 73) enfatiza:</a:t>
            </a:r>
          </a:p>
          <a:p>
            <a:pPr marL="0" indent="0" algn="just" defTabSz="914400">
              <a:lnSpc>
                <a:spcPct val="90000"/>
              </a:lnSpc>
              <a:spcBef>
                <a:spcPts val="1600"/>
              </a:spcBef>
              <a:buClr>
                <a:schemeClr val="tx1"/>
              </a:buClr>
              <a:buNone/>
            </a:pPr>
            <a:r>
              <a:rPr lang="pt-BR" dirty="0">
                <a:latin typeface="Century"/>
              </a:rPr>
              <a:t>	“toda vez que somos levados a qualificar uma cultura humana de 	inerte ou de estacionária, devemos, pois, perguntarmo-nos se este 	imobilismo aparente não resulta da nossa ignorância sobre os 	seus verdadeiros interesses, consciente e inconscientes, e se, 	tendo critérios diferentes dos nossos, esta cultura não é, em 	relação a nós, vítima da mesma ilusão.”</a:t>
            </a:r>
            <a:endParaRPr lang="pt-BR" sz="2400" i="1" dirty="0">
              <a:solidFill>
                <a:schemeClr val="tx1"/>
              </a:solidFill>
              <a:latin typeface="Century"/>
            </a:endParaRPr>
          </a:p>
        </p:txBody>
      </p:sp>
      <p:pic>
        <p:nvPicPr>
          <p:cNvPr id="3074" name="Picture 2" descr="http://www.minasdosul.com.br/wp-content/uploads/2012/07/Trem_do_Serra_Verde_Express_Uma_das_palestras_do_evento_%C3%A9_como_%C3%A9_feita_sua_administra%C3%A7%C3%A3o_apresentada_pelo_Diretor_Comercial_da_Empres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1129" y="2146357"/>
            <a:ext cx="2029947" cy="1354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15208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Lugar da Cultura Ocidental</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p:txBody>
          <a:bodyPr>
            <a:normAutofit/>
          </a:bodyPr>
          <a:lstStyle/>
          <a:p>
            <a:pPr marL="0" indent="0" algn="just" defTabSz="914400">
              <a:lnSpc>
                <a:spcPct val="90000"/>
              </a:lnSpc>
              <a:spcBef>
                <a:spcPts val="1600"/>
              </a:spcBef>
              <a:buClr>
                <a:schemeClr val="tx1"/>
              </a:buClr>
              <a:buNone/>
            </a:pPr>
            <a:r>
              <a:rPr lang="pt-BR" sz="2400" b="0" i="0" dirty="0">
                <a:solidFill>
                  <a:schemeClr val="tx1"/>
                </a:solidFill>
                <a:latin typeface="Century"/>
                <a:ea typeface="+mn-ea"/>
                <a:cs typeface="+mn-cs"/>
              </a:rPr>
              <a:t>	Lévi-Strauss defende que a humanidade se manifesta de forma concreta e não abstrata e por isso põem limites ao relativismo, reconhecendo que a civilização ocidental seria um “primus entre pares”. Ele diz: “longe de permanecer encerradas em si mesmas, todas as civilizações reconhecem, uma após outra, a superioridade de uma delas, que é a civilização ocidental” (STRAUSS, 1950, p. 76).</a:t>
            </a:r>
          </a:p>
          <a:p>
            <a:pPr marL="0" indent="0" algn="just" defTabSz="914400">
              <a:lnSpc>
                <a:spcPct val="90000"/>
              </a:lnSpc>
              <a:spcBef>
                <a:spcPts val="1600"/>
              </a:spcBef>
              <a:buClr>
                <a:schemeClr val="tx1"/>
              </a:buClr>
              <a:buNone/>
            </a:pPr>
            <a:r>
              <a:rPr lang="pt-BR" dirty="0">
                <a:latin typeface="Century"/>
              </a:rPr>
              <a:t>	Lévi-Strauss apesar de reconhecer a superioridade da civilização ocidental, também reconhece a responsabilidade que essa tem de respeitar os “selvagens” e que um exclusivismo na verdade é uma “fraqueza”.</a:t>
            </a:r>
            <a:endParaRPr lang="pt-BR" sz="2400" b="0" i="0" dirty="0">
              <a:solidFill>
                <a:schemeClr val="tx1"/>
              </a:solidFill>
              <a:latin typeface="Century"/>
              <a:ea typeface="+mn-ea"/>
              <a:cs typeface="+mn-cs"/>
            </a:endParaRPr>
          </a:p>
        </p:txBody>
      </p:sp>
    </p:spTree>
    <p:extLst>
      <p:ext uri="{BB962C8B-B14F-4D97-AF65-F5344CB8AC3E}">
        <p14:creationId xmlns:p14="http://schemas.microsoft.com/office/powerpoint/2010/main" val="216091720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93812" y="332656"/>
            <a:ext cx="9601200" cy="1143000"/>
          </a:xfrm>
        </p:spPr>
        <p:txBody>
          <a:bodyPr/>
          <a:lstStyle/>
          <a:p>
            <a:pPr>
              <a:spcBef>
                <a:spcPts val="0"/>
              </a:spcBef>
            </a:pPr>
            <a:r>
              <a:rPr lang="pt-BR" dirty="0"/>
              <a:t>O padrão alimentar ocidental</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a:xfrm>
            <a:off x="1293814" y="1628800"/>
            <a:ext cx="9601200" cy="4768552"/>
          </a:xfrm>
        </p:spPr>
        <p:txBody>
          <a:bodyPr>
            <a:noAutofit/>
          </a:bodyPr>
          <a:lstStyle/>
          <a:p>
            <a:pPr marL="0" indent="0" algn="just">
              <a:lnSpc>
                <a:spcPct val="120000"/>
              </a:lnSpc>
              <a:buClr>
                <a:schemeClr val="tx1"/>
              </a:buClr>
              <a:buNone/>
            </a:pPr>
            <a:r>
              <a:rPr lang="pt-BR" sz="1400" dirty="0"/>
              <a:t>	Um elemento característico da cultura ocidental são os hábitos alimentares. Segundo </a:t>
            </a:r>
            <a:r>
              <a:rPr lang="pt-BR" sz="1400" dirty="0" err="1"/>
              <a:t>Febvre</a:t>
            </a:r>
            <a:r>
              <a:rPr lang="pt-BR" sz="1400" dirty="0"/>
              <a:t>, em 1938 “[...] alguns alimentos estariam tão integrados a uma cultura que poderiam resistir às conquistas, à colonização, à mudança social, às revoluções técnicas, e, em alguns momentos até à industrialização e à urbanização."</a:t>
            </a:r>
          </a:p>
          <a:p>
            <a:pPr marL="0" indent="0" algn="just">
              <a:lnSpc>
                <a:spcPct val="120000"/>
              </a:lnSpc>
              <a:buClr>
                <a:schemeClr val="tx1"/>
              </a:buClr>
              <a:buNone/>
            </a:pPr>
            <a:r>
              <a:rPr lang="pt-BR" sz="1400" dirty="0"/>
              <a:t>	"As últimas décadas do século XX assistiram a uma verdadeira revolução cultural. (...) As refeições feitas em conjunto, com horário 	determinado e um cardápio planejado, foram se tornando ocasiões 	cada vez mais excepcionais."</a:t>
            </a:r>
          </a:p>
          <a:p>
            <a:pPr marL="0" indent="0" algn="just">
              <a:lnSpc>
                <a:spcPct val="120000"/>
              </a:lnSpc>
              <a:buClr>
                <a:schemeClr val="tx1"/>
              </a:buClr>
              <a:buNone/>
            </a:pPr>
            <a:r>
              <a:rPr lang="pt-BR" sz="1400" dirty="0"/>
              <a:t>	"A vida nas cidades grandes minimizou a importância do ato alimentar. Parece não importar muito o que se come, com que se come e como se come. O típico habitante da cidade grande come no intervalo de almoço um sanduíche, ou um pedaço de pizza, e bebe um refrigerante, sozinho e de pé, no balcão de alguma 	lanchonete.“</a:t>
            </a:r>
          </a:p>
          <a:p>
            <a:pPr marL="0" indent="0" algn="just">
              <a:lnSpc>
                <a:spcPct val="120000"/>
              </a:lnSpc>
              <a:buClr>
                <a:schemeClr val="tx1"/>
              </a:buClr>
              <a:buNone/>
            </a:pPr>
            <a:r>
              <a:rPr lang="pt-BR" sz="1400" dirty="0"/>
              <a:t>Aqui entram em cena os </a:t>
            </a:r>
            <a:r>
              <a:rPr lang="pt-BR" sz="1400" i="1" dirty="0" err="1"/>
              <a:t>fast-foods</a:t>
            </a:r>
            <a:r>
              <a:rPr lang="pt-BR" sz="1400" dirty="0"/>
              <a:t> tão conhecidos na cultura ocidental. O termo </a:t>
            </a:r>
            <a:r>
              <a:rPr lang="pt-BR" sz="1400" i="1" dirty="0" err="1"/>
              <a:t>fast-food</a:t>
            </a:r>
            <a:r>
              <a:rPr lang="pt-BR" sz="1400" dirty="0"/>
              <a:t> foi criação dos irmãos Richard e Maurice Mc Donald, no final da década de 40. “(...)O novo conceito de lanchonete foi logo imitado por outros empresários. Este sistema buscou solucionar o problema das grandes cidades no que se refere à alimentação no período de trabalho.” "A McDonald’s Corporate foi a empresa que impulsionou o sistema de franquias de </a:t>
            </a:r>
            <a:r>
              <a:rPr lang="pt-BR" sz="1400" i="1" dirty="0" err="1"/>
              <a:t>fast-food</a:t>
            </a:r>
            <a:r>
              <a:rPr lang="pt-BR" sz="1400" dirty="0"/>
              <a:t>, e atualmente conta com mais de 13 mil estabelecimentos em todo o mundo, sendo a marca que mais franquias detém no mercado mundial."</a:t>
            </a:r>
          </a:p>
        </p:txBody>
      </p:sp>
    </p:spTree>
    <p:extLst>
      <p:ext uri="{BB962C8B-B14F-4D97-AF65-F5344CB8AC3E}">
        <p14:creationId xmlns:p14="http://schemas.microsoft.com/office/powerpoint/2010/main" val="332821775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agegathering.com/wp-content/uploads/2013/03/mcdonal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53" y="1628800"/>
            <a:ext cx="2640360" cy="2033078"/>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2"/>
          <p:cNvSpPr>
            <a:spLocks noGrp="1"/>
          </p:cNvSpPr>
          <p:nvPr>
            <p:ph type="title"/>
          </p:nvPr>
        </p:nvSpPr>
        <p:spPr>
          <a:xfrm>
            <a:off x="669676" y="381000"/>
            <a:ext cx="9601200" cy="1143000"/>
          </a:xfrm>
        </p:spPr>
        <p:txBody>
          <a:bodyPr>
            <a:normAutofit fontScale="90000"/>
          </a:bodyPr>
          <a:lstStyle/>
          <a:p>
            <a:pPr algn="just">
              <a:lnSpc>
                <a:spcPct val="100000"/>
              </a:lnSpc>
              <a:buClr>
                <a:schemeClr val="tx1"/>
              </a:buClr>
            </a:pPr>
            <a:r>
              <a:rPr lang="pt-BR" dirty="0"/>
              <a:t>A alimentação como um elemento de combate</a:t>
            </a:r>
          </a:p>
        </p:txBody>
      </p:sp>
      <p:sp>
        <p:nvSpPr>
          <p:cNvPr id="14" name="Espaço Reservado para Conteúdo 13"/>
          <p:cNvSpPr>
            <a:spLocks noGrp="1"/>
          </p:cNvSpPr>
          <p:nvPr>
            <p:ph idx="1"/>
          </p:nvPr>
        </p:nvSpPr>
        <p:spPr>
          <a:xfrm>
            <a:off x="621804" y="1628800"/>
            <a:ext cx="7344816" cy="5157192"/>
          </a:xfrm>
        </p:spPr>
        <p:txBody>
          <a:bodyPr>
            <a:noAutofit/>
          </a:bodyPr>
          <a:lstStyle/>
          <a:p>
            <a:pPr marL="0" indent="0" algn="just">
              <a:lnSpc>
                <a:spcPct val="120000"/>
              </a:lnSpc>
              <a:buClr>
                <a:schemeClr val="tx1"/>
              </a:buClr>
              <a:buNone/>
            </a:pPr>
            <a:r>
              <a:rPr lang="pt-BR" sz="1300" dirty="0"/>
              <a:t>	Apesar do enorme avanço dos </a:t>
            </a:r>
            <a:r>
              <a:rPr lang="pt-BR" sz="1300" i="1" dirty="0" err="1"/>
              <a:t>fast-food</a:t>
            </a:r>
            <a:r>
              <a:rPr lang="pt-BR" sz="1300" dirty="0"/>
              <a:t>, existem determinadas culturas que mantém o seu tradicionalismo no que se refere a hábitos alimentares. O próprio Mc Donald tem passado por um processo de adaptação. Ora, em frequente expansão, a rede esbarra com elementos da cultura local que são resistência ao padrão imposto pelo ocidente. Exemplo dessa adaptação são as lojas da Índia, onde a vaca é um elemento sagrado, e onde o Mc Donald precisou se adaptar a cultura. "O tradicional Big Mac dá lugar ao </a:t>
            </a:r>
            <a:r>
              <a:rPr lang="pt-BR" sz="1300" dirty="0" err="1"/>
              <a:t>Chicken</a:t>
            </a:r>
            <a:r>
              <a:rPr lang="pt-BR" sz="1300" dirty="0"/>
              <a:t> </a:t>
            </a:r>
            <a:r>
              <a:rPr lang="pt-BR" sz="1300" dirty="0" err="1"/>
              <a:t>Maharaja</a:t>
            </a:r>
            <a:r>
              <a:rPr lang="pt-BR" sz="1300" dirty="0"/>
              <a:t>-Mac. Parte do menu indiano do Mc Donald é dedicada a iguarias apimentadas e bem temperadas, como os sanduíches e </a:t>
            </a:r>
            <a:r>
              <a:rPr lang="pt-BR" sz="1300" dirty="0" err="1"/>
              <a:t>wraps</a:t>
            </a:r>
            <a:r>
              <a:rPr lang="pt-BR" sz="1300" dirty="0"/>
              <a:t> preparados com </a:t>
            </a:r>
            <a:r>
              <a:rPr lang="pt-BR" sz="1300" dirty="0" err="1"/>
              <a:t>paneer</a:t>
            </a:r>
            <a:r>
              <a:rPr lang="pt-BR" sz="1300" dirty="0"/>
              <a:t> empanado, um queijo típico do sul asiático, além, é claro, das opções vegetarianas, como o </a:t>
            </a:r>
            <a:r>
              <a:rPr lang="pt-BR" sz="1300" dirty="0" err="1"/>
              <a:t>McVeggie</a:t>
            </a:r>
            <a:r>
              <a:rPr lang="pt-BR" sz="1300" dirty="0"/>
              <a:t>, sanduíche de pão, alface, maionese e com um </a:t>
            </a:r>
            <a:r>
              <a:rPr lang="pt-BR" sz="1300" dirty="0" err="1"/>
              <a:t>mix</a:t>
            </a:r>
            <a:r>
              <a:rPr lang="pt-BR" sz="1300" dirty="0"/>
              <a:t> de batatas, cenouras, ervilhas e uma seleção de temperos indianos numa espécie de massa empanada."</a:t>
            </a:r>
          </a:p>
          <a:p>
            <a:pPr marL="0" indent="0" algn="just">
              <a:lnSpc>
                <a:spcPct val="120000"/>
              </a:lnSpc>
              <a:buClr>
                <a:schemeClr val="tx1"/>
              </a:buClr>
              <a:buNone/>
            </a:pPr>
            <a:r>
              <a:rPr lang="pt-BR" sz="1300" dirty="0"/>
              <a:t>	Nos países do Oriente Médio existe o Mc Arábia que é feito com o tradicional pão pita, frango ou </a:t>
            </a:r>
            <a:r>
              <a:rPr lang="pt-BR" sz="1300" dirty="0" err="1"/>
              <a:t>kafta</a:t>
            </a:r>
            <a:r>
              <a:rPr lang="pt-BR" sz="1300" dirty="0"/>
              <a:t> grelhada, disponível em países como Líbano, Arábia Saudita, Marrocos, Emirados Árabes Unidos e Kuwait. Os restaurantes árabes da rede servem carnes e frangos abatidos ao modo </a:t>
            </a:r>
            <a:r>
              <a:rPr lang="pt-BR" sz="1300" dirty="0" err="1"/>
              <a:t>halal</a:t>
            </a:r>
            <a:r>
              <a:rPr lang="pt-BR" sz="1300" dirty="0"/>
              <a:t>, para atender aos seguidores do Islã.“ Apesar da tentativa da cultura ocidental em ser uma cultura mundial, percebemos que as culturas locais mantém determinados tradicionalismos tão fortemente que o próprio ocidente precisa se adaptar a elas. Quem sabe seja essa manutenção dos elementos alimentares tradicionais a forma de combate da qual </a:t>
            </a:r>
            <a:r>
              <a:rPr lang="pt-BR" sz="1300" dirty="0" err="1"/>
              <a:t>Levi-Strauss</a:t>
            </a:r>
            <a:r>
              <a:rPr lang="pt-BR" sz="1300" dirty="0"/>
              <a:t> nos fala.</a:t>
            </a:r>
          </a:p>
        </p:txBody>
      </p:sp>
      <p:pic>
        <p:nvPicPr>
          <p:cNvPr id="1028" name="Picture 4" descr="http://marketingtochina.com/wp-content/uploads/2013/04/macd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937" y="3891382"/>
            <a:ext cx="2605076" cy="227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522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93812" y="404664"/>
            <a:ext cx="9601200" cy="903312"/>
          </a:xfrm>
        </p:spPr>
        <p:txBody>
          <a:bodyPr/>
          <a:lstStyle/>
          <a:p>
            <a:pPr algn="l" defTabSz="914400">
              <a:lnSpc>
                <a:spcPct val="80000"/>
              </a:lnSpc>
              <a:spcBef>
                <a:spcPts val="0"/>
              </a:spcBef>
              <a:buNone/>
            </a:pPr>
            <a:r>
              <a:rPr lang="pt-BR" dirty="0">
                <a:latin typeface="Century"/>
              </a:rPr>
              <a:t>Acaso e Civilização</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a:xfrm>
            <a:off x="1293814" y="1828800"/>
            <a:ext cx="9601200" cy="4552528"/>
          </a:xfrm>
        </p:spPr>
        <p:txBody>
          <a:bodyPr>
            <a:normAutofit fontScale="77500" lnSpcReduction="20000"/>
          </a:bodyPr>
          <a:lstStyle/>
          <a:p>
            <a:pPr marL="0" indent="0" algn="just" defTabSz="914400">
              <a:lnSpc>
                <a:spcPct val="120000"/>
              </a:lnSpc>
              <a:spcBef>
                <a:spcPts val="1600"/>
              </a:spcBef>
              <a:buClr>
                <a:schemeClr val="tx1"/>
              </a:buClr>
              <a:buNone/>
            </a:pPr>
            <a:r>
              <a:rPr lang="pt-BR" sz="2400" b="0" i="0" dirty="0">
                <a:solidFill>
                  <a:schemeClr val="tx1"/>
                </a:solidFill>
                <a:latin typeface="Century"/>
                <a:ea typeface="+mn-ea"/>
                <a:cs typeface="+mn-cs"/>
              </a:rPr>
              <a:t>	Lévi-Strauss vai demonstrar, a partir dos inúmeros instrumentos, dispositivos e tecnologias dos povos primitivos, que os mesmos não se desenvolveram somente pela força do acaso. Muito pelo contrário, ele exemplifica e demonstra que a razão para que muitos deles possuíssem certos instrumentos (como aparelhos de corte com dispositivos amortecedores, martelos com contrapeso para assegura a precisão, uso da roda de forma lúdica, etc.) são exemplos da do “ato inventivo” e do processo </a:t>
            </a:r>
            <a:r>
              <a:rPr lang="pt-BR" sz="2400" b="0" i="1" dirty="0">
                <a:solidFill>
                  <a:schemeClr val="tx1"/>
                </a:solidFill>
                <a:latin typeface="Century"/>
                <a:ea typeface="+mn-ea"/>
                <a:cs typeface="+mn-cs"/>
              </a:rPr>
              <a:t>mutatis mutandis</a:t>
            </a:r>
            <a:r>
              <a:rPr lang="pt-BR" dirty="0">
                <a:latin typeface="Century"/>
              </a:rPr>
              <a:t>. Para Strauss “acaso existe sem dúvida, mas não dá por si só qualquer resultado” (1950, p. 82). Ele vai compreender o desenvolvimento e as tecnologias mais como processos inventivos, litúrgicos, combinativos e acumulativos.</a:t>
            </a:r>
          </a:p>
          <a:p>
            <a:pPr marL="0" indent="0" algn="just" defTabSz="914400">
              <a:lnSpc>
                <a:spcPct val="120000"/>
              </a:lnSpc>
              <a:spcBef>
                <a:spcPts val="1600"/>
              </a:spcBef>
              <a:buClr>
                <a:schemeClr val="tx1"/>
              </a:buClr>
              <a:buNone/>
            </a:pPr>
            <a:r>
              <a:rPr lang="pt-BR" sz="2400" b="0" dirty="0">
                <a:solidFill>
                  <a:schemeClr val="tx1"/>
                </a:solidFill>
                <a:latin typeface="Century"/>
                <a:ea typeface="+mn-ea"/>
                <a:cs typeface="+mn-cs"/>
              </a:rPr>
              <a:t>	Ele também vai considerar como cada cultura vai se desenvolver de forma diferente, e vai fazer usos dos instrumentos e materiais não necessariamente da mesma forma. Ele exemplifica os antigos mexicanos (Maias), que conheciam a </a:t>
            </a:r>
            <a:r>
              <a:rPr lang="pt-BR" sz="2400" b="0" i="1" dirty="0">
                <a:solidFill>
                  <a:schemeClr val="tx1"/>
                </a:solidFill>
                <a:latin typeface="Century"/>
                <a:ea typeface="+mn-ea"/>
                <a:cs typeface="+mn-cs"/>
              </a:rPr>
              <a:t>roda</a:t>
            </a:r>
            <a:r>
              <a:rPr lang="pt-BR" sz="2400" b="0" dirty="0">
                <a:solidFill>
                  <a:schemeClr val="tx1"/>
                </a:solidFill>
                <a:latin typeface="Century"/>
                <a:ea typeface="+mn-ea"/>
                <a:cs typeface="+mn-cs"/>
              </a:rPr>
              <a:t> utilizavam mas a utilizavam somente nos brinquedos de seus filhos.</a:t>
            </a:r>
            <a:endParaRPr lang="pt-BR" sz="2400" b="0" i="1" dirty="0">
              <a:solidFill>
                <a:schemeClr val="tx1"/>
              </a:solidFill>
              <a:latin typeface="Century"/>
              <a:ea typeface="+mn-ea"/>
              <a:cs typeface="+mn-cs"/>
            </a:endParaRPr>
          </a:p>
        </p:txBody>
      </p:sp>
    </p:spTree>
    <p:extLst>
      <p:ext uri="{BB962C8B-B14F-4D97-AF65-F5344CB8AC3E}">
        <p14:creationId xmlns:p14="http://schemas.microsoft.com/office/powerpoint/2010/main" val="146007919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020" y="332656"/>
            <a:ext cx="7200800" cy="54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aixaDeTexto 2"/>
          <p:cNvSpPr txBox="1"/>
          <p:nvPr/>
        </p:nvSpPr>
        <p:spPr>
          <a:xfrm>
            <a:off x="1175106" y="5805264"/>
            <a:ext cx="10020949" cy="757130"/>
          </a:xfrm>
          <a:prstGeom prst="rect">
            <a:avLst/>
          </a:prstGeom>
          <a:noFill/>
        </p:spPr>
        <p:txBody>
          <a:bodyPr wrap="none" rtlCol="0">
            <a:spAutoFit/>
          </a:bodyPr>
          <a:lstStyle/>
          <a:p>
            <a:pPr algn="ctr">
              <a:lnSpc>
                <a:spcPct val="90000"/>
              </a:lnSpc>
            </a:pPr>
            <a:r>
              <a:rPr lang="pt-BR" sz="2400" b="1" dirty="0"/>
              <a:t>Perro com </a:t>
            </a:r>
            <a:r>
              <a:rPr lang="pt-BR" sz="2400" b="1" dirty="0" err="1"/>
              <a:t>ruedas</a:t>
            </a:r>
            <a:endParaRPr lang="pt-BR" sz="2400" b="1" dirty="0"/>
          </a:p>
          <a:p>
            <a:pPr algn="ctr">
              <a:lnSpc>
                <a:spcPct val="90000"/>
              </a:lnSpc>
            </a:pPr>
            <a:r>
              <a:rPr lang="pt-BR" sz="2400" dirty="0"/>
              <a:t>Museu de Antropologia David J. </a:t>
            </a:r>
            <a:r>
              <a:rPr lang="pt-BR" sz="2400" dirty="0" err="1"/>
              <a:t>Guzman</a:t>
            </a:r>
            <a:r>
              <a:rPr lang="pt-BR" sz="2400" dirty="0"/>
              <a:t> - San Salvador, El Salvador.</a:t>
            </a:r>
          </a:p>
        </p:txBody>
      </p:sp>
    </p:spTree>
    <p:extLst>
      <p:ext uri="{BB962C8B-B14F-4D97-AF65-F5344CB8AC3E}">
        <p14:creationId xmlns:p14="http://schemas.microsoft.com/office/powerpoint/2010/main" val="279296174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O Duplo Sentido do Progresso</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p:txBody>
          <a:bodyPr>
            <a:normAutofit/>
          </a:bodyPr>
          <a:lstStyle/>
          <a:p>
            <a:pPr marL="0" indent="0" algn="just" defTabSz="914400">
              <a:lnSpc>
                <a:spcPct val="90000"/>
              </a:lnSpc>
              <a:spcBef>
                <a:spcPts val="1600"/>
              </a:spcBef>
              <a:buClr>
                <a:schemeClr val="tx1"/>
              </a:buClr>
              <a:buNone/>
            </a:pPr>
            <a:r>
              <a:rPr lang="pt-BR" sz="2400" b="0" i="0" dirty="0">
                <a:solidFill>
                  <a:schemeClr val="tx1"/>
                </a:solidFill>
                <a:latin typeface="Century"/>
                <a:ea typeface="+mn-ea"/>
                <a:cs typeface="+mn-cs"/>
              </a:rPr>
              <a:t>	Lévi-Strauss vai concluir o texto “Raça História” apontando para a desigualdade social como uma consequência do “progresso”. Ele usa a metáfora do jogo, onde cada um possui recursos diversos, mas que com o passar do tempo ocorre uma homogeneização dos recursos de cada jogador. A solução é a criação de novas formas de organização e classes que diferenciem. </a:t>
            </a:r>
            <a:r>
              <a:rPr lang="pt-BR" dirty="0">
                <a:latin typeface="Century"/>
              </a:rPr>
              <a:t>Nesse jogo, no entanto, surgem as desigualdades sociais. Assim, quanto mais progresso, mas diferenciações internas e mais desigualdades sociais tendem a surgir. Ele ainda apresenta uma outra consequência ou “remédio”, e reconhece que “para progredir, é necessário que os homens colaborem”.</a:t>
            </a:r>
            <a:endParaRPr lang="pt-BR" sz="2400" b="0" i="0" dirty="0">
              <a:solidFill>
                <a:schemeClr val="tx1"/>
              </a:solidFill>
              <a:latin typeface="Century"/>
              <a:ea typeface="+mn-ea"/>
              <a:cs typeface="+mn-cs"/>
            </a:endParaRPr>
          </a:p>
        </p:txBody>
      </p:sp>
    </p:spTree>
    <p:extLst>
      <p:ext uri="{BB962C8B-B14F-4D97-AF65-F5344CB8AC3E}">
        <p14:creationId xmlns:p14="http://schemas.microsoft.com/office/powerpoint/2010/main" val="44263005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O caso dos BRICS</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a:xfrm>
            <a:off x="1053852" y="1965920"/>
            <a:ext cx="10225136" cy="4343400"/>
          </a:xfrm>
        </p:spPr>
        <p:txBody>
          <a:bodyPr>
            <a:normAutofit fontScale="85000" lnSpcReduction="10000"/>
          </a:bodyPr>
          <a:lstStyle/>
          <a:p>
            <a:pPr marL="2782888" indent="0" algn="just" defTabSz="914400">
              <a:lnSpc>
                <a:spcPct val="90000"/>
              </a:lnSpc>
              <a:spcBef>
                <a:spcPts val="1600"/>
              </a:spcBef>
              <a:buClr>
                <a:schemeClr val="tx1"/>
              </a:buClr>
              <a:buNone/>
            </a:pPr>
            <a:r>
              <a:rPr lang="pt-BR" sz="2400" b="0" i="0" dirty="0">
                <a:solidFill>
                  <a:schemeClr val="tx1"/>
                </a:solidFill>
                <a:latin typeface="Century"/>
                <a:ea typeface="+mn-ea"/>
                <a:cs typeface="+mn-cs"/>
              </a:rPr>
              <a:t>	Os BRICS, formado por cinco países emergentes: Brasil, Rússia, Índia, China e África do Sul, apresenta-se hoje como um bloco político-econômico da nova era econômica mundial. Os BRICS são países emergentes, que tem tido taxas de crescimento elevadas em comparação com outros países tradicionalmente desenvolvidos, como os Europeus.</a:t>
            </a:r>
          </a:p>
          <a:p>
            <a:pPr marL="2782888" indent="0" algn="just" defTabSz="914400">
              <a:lnSpc>
                <a:spcPct val="90000"/>
              </a:lnSpc>
              <a:spcBef>
                <a:spcPts val="1600"/>
              </a:spcBef>
              <a:buClr>
                <a:schemeClr val="tx1"/>
              </a:buClr>
              <a:buNone/>
            </a:pPr>
            <a:endParaRPr lang="pt-BR" sz="2400" b="0" i="0" dirty="0">
              <a:solidFill>
                <a:schemeClr val="tx1"/>
              </a:solidFill>
              <a:latin typeface="Century"/>
              <a:ea typeface="+mn-ea"/>
              <a:cs typeface="+mn-cs"/>
            </a:endParaRPr>
          </a:p>
          <a:p>
            <a:pPr marL="174625" indent="0" algn="just" defTabSz="914400">
              <a:lnSpc>
                <a:spcPct val="90000"/>
              </a:lnSpc>
              <a:spcBef>
                <a:spcPts val="1600"/>
              </a:spcBef>
              <a:buClr>
                <a:schemeClr val="tx1"/>
              </a:buClr>
              <a:buNone/>
            </a:pPr>
            <a:r>
              <a:rPr lang="pt-BR" sz="2400" b="0" i="0" dirty="0">
                <a:solidFill>
                  <a:schemeClr val="tx1"/>
                </a:solidFill>
                <a:latin typeface="Century"/>
                <a:ea typeface="+mn-ea"/>
                <a:cs typeface="+mn-cs"/>
              </a:rPr>
              <a:t>	A China e o Brasil, por exemplo, são dois grandes países que vem subindo de posição no ranking das maiores economias. No entanto, a despeito desse crescimento, ou progresso, os índices de desigualdade social praticamente não se alteraram significativamente (ver Gráfico 01). Ou seja, uma realidade que confirma a ideia de Lévi-Strauss que sugere um aumento da desigualdade social a medida que se “progredi”. É importante ressaltar, que países be</a:t>
            </a:r>
            <a:r>
              <a:rPr lang="pt-BR" dirty="0">
                <a:latin typeface="Century"/>
              </a:rPr>
              <a:t>m desenvolvidos apresentam taxas de desigualdades menores, não obstante, várias partes do mundo sofrem pela exploração do capital de países desenvolvidos.</a:t>
            </a:r>
            <a:endParaRPr lang="pt-BR" sz="2400" b="0" i="0" dirty="0">
              <a:solidFill>
                <a:schemeClr val="tx1"/>
              </a:solidFill>
              <a:latin typeface="Century"/>
              <a:ea typeface="+mn-ea"/>
              <a:cs typeface="+mn-cs"/>
            </a:endParaRPr>
          </a:p>
        </p:txBody>
      </p:sp>
      <p:pic>
        <p:nvPicPr>
          <p:cNvPr id="5" name="Picture 2" descr="http://observatorio-das-desigualdades.cies.iscte.pt/content/project/brics_imag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876" y="1970700"/>
            <a:ext cx="2468116" cy="196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12747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80000"/>
              </a:lnSpc>
              <a:spcBef>
                <a:spcPts val="0"/>
              </a:spcBef>
              <a:buNone/>
            </a:pPr>
            <a:r>
              <a:rPr lang="pt-BR" sz="4000" b="0" i="0" dirty="0">
                <a:solidFill>
                  <a:schemeClr val="tx1"/>
                </a:solidFill>
                <a:latin typeface="Century"/>
                <a:ea typeface="+mj-ea"/>
                <a:cs typeface="+mj-cs"/>
              </a:rPr>
              <a:t>Gráfico 01</a:t>
            </a:r>
          </a:p>
        </p:txBody>
      </p:sp>
      <p:pic>
        <p:nvPicPr>
          <p:cNvPr id="2050" name="Picture 2" descr="http://observatorio-das-desigualdades.cies.iscte.pt/content/project/brics_graf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45" y="1844824"/>
            <a:ext cx="957837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09182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sz="4000" b="0" i="0" dirty="0">
                <a:solidFill>
                  <a:schemeClr val="tx1"/>
                </a:solidFill>
                <a:latin typeface="Century"/>
                <a:ea typeface="+mj-ea"/>
                <a:cs typeface="+mj-cs"/>
              </a:rPr>
              <a:t>Introdução</a:t>
            </a:r>
          </a:p>
        </p:txBody>
      </p:sp>
      <p:sp>
        <p:nvSpPr>
          <p:cNvPr id="14" name="Espaço Reservado para Conteúdo 13"/>
          <p:cNvSpPr>
            <a:spLocks noGrp="1"/>
          </p:cNvSpPr>
          <p:nvPr>
            <p:ph idx="1"/>
          </p:nvPr>
        </p:nvSpPr>
        <p:spPr>
          <a:xfrm>
            <a:off x="1053852" y="1828800"/>
            <a:ext cx="7464894" cy="4343400"/>
          </a:xfrm>
        </p:spPr>
        <p:txBody>
          <a:bodyPr>
            <a:normAutofit lnSpcReduction="10000"/>
          </a:bodyPr>
          <a:lstStyle/>
          <a:p>
            <a:pPr marL="228600" indent="-228600" algn="just" defTabSz="914400">
              <a:lnSpc>
                <a:spcPct val="90000"/>
              </a:lnSpc>
              <a:spcBef>
                <a:spcPts val="1600"/>
              </a:spcBef>
              <a:buClr>
                <a:schemeClr val="tx1"/>
              </a:buClr>
              <a:buFont typeface="Arial"/>
              <a:buChar char="•"/>
            </a:pPr>
            <a:r>
              <a:rPr lang="pt-BR" sz="2400" b="0" i="0" dirty="0">
                <a:solidFill>
                  <a:schemeClr val="tx1"/>
                </a:solidFill>
                <a:latin typeface="Century"/>
                <a:ea typeface="+mn-ea"/>
                <a:cs typeface="+mn-cs"/>
              </a:rPr>
              <a:t>Esse material vem no intuito de apresentar e propor reflex</a:t>
            </a:r>
            <a:r>
              <a:rPr lang="pt-BR" dirty="0">
                <a:latin typeface="Century"/>
              </a:rPr>
              <a:t>ões de cunho didático sobre o texto “Raça e História” do antropólogo francês Claude Lévi-Strauss.</a:t>
            </a:r>
          </a:p>
          <a:p>
            <a:pPr marL="228600" indent="-228600" algn="just" defTabSz="914400">
              <a:lnSpc>
                <a:spcPct val="90000"/>
              </a:lnSpc>
              <a:spcBef>
                <a:spcPts val="1600"/>
              </a:spcBef>
              <a:buClr>
                <a:schemeClr val="tx1"/>
              </a:buClr>
              <a:buFont typeface="Arial"/>
              <a:buChar char="•"/>
            </a:pPr>
            <a:r>
              <a:rPr lang="pt-BR" dirty="0">
                <a:latin typeface="Century"/>
              </a:rPr>
              <a:t>Esse texto, encomendado pela UNESCO, foi publicado em 1950, na capital francesa e traz reflexões profundas e inovadoras sobre o olhar mais altero que se propõem ter para com os povos diferentes e ditos primitivos. Nesse texto, o antropólogo naturalista critica certas facetas do etnocentrismo e se contrapõem a perspectiva evolucionista, já anteriormente apregoada por Morgan, </a:t>
            </a:r>
            <a:r>
              <a:rPr lang="pt-BR" dirty="0" err="1">
                <a:latin typeface="Century"/>
              </a:rPr>
              <a:t>Tylor</a:t>
            </a:r>
            <a:r>
              <a:rPr lang="pt-BR" dirty="0">
                <a:latin typeface="Century"/>
              </a:rPr>
              <a:t> e </a:t>
            </a:r>
            <a:r>
              <a:rPr lang="pt-BR" dirty="0" err="1">
                <a:latin typeface="Century"/>
              </a:rPr>
              <a:t>Frazer</a:t>
            </a:r>
            <a:r>
              <a:rPr lang="pt-BR" dirty="0">
                <a:latin typeface="Century"/>
              </a:rPr>
              <a:t>.</a:t>
            </a:r>
            <a:endParaRPr lang="pt-BR" sz="2400" b="0" i="0" dirty="0">
              <a:solidFill>
                <a:schemeClr val="tx1"/>
              </a:solidFill>
              <a:latin typeface="Century"/>
              <a:ea typeface="+mn-ea"/>
              <a:cs typeface="+mn-cs"/>
            </a:endParaRPr>
          </a:p>
        </p:txBody>
      </p:sp>
      <p:pic>
        <p:nvPicPr>
          <p:cNvPr id="1026" name="Picture 2" descr="http://2.bp.blogspot.com/_PzqA5FHfo1Q/SvCBFTpejaI/AAAAAAAABZY/Yo9ijqmPkvI/s400/Levi-StraussClau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0716" y="1934372"/>
            <a:ext cx="2893436" cy="365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986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2" y="116632"/>
            <a:ext cx="9601200" cy="1143000"/>
          </a:xfrm>
        </p:spPr>
        <p:txBody>
          <a:bodyPr/>
          <a:lstStyle/>
          <a:p>
            <a:r>
              <a:rPr lang="pt-BR" dirty="0"/>
              <a:t>Considerações finais</a:t>
            </a:r>
          </a:p>
        </p:txBody>
      </p:sp>
      <p:sp>
        <p:nvSpPr>
          <p:cNvPr id="3" name="Espaço Reservado para Conteúdo 2"/>
          <p:cNvSpPr>
            <a:spLocks noGrp="1"/>
          </p:cNvSpPr>
          <p:nvPr>
            <p:ph idx="1"/>
          </p:nvPr>
        </p:nvSpPr>
        <p:spPr>
          <a:xfrm>
            <a:off x="1293814" y="1828800"/>
            <a:ext cx="9601200" cy="4552528"/>
          </a:xfrm>
        </p:spPr>
        <p:txBody>
          <a:bodyPr>
            <a:normAutofit fontScale="77500" lnSpcReduction="20000"/>
          </a:bodyPr>
          <a:lstStyle/>
          <a:p>
            <a:pPr marL="0" indent="0" algn="just">
              <a:lnSpc>
                <a:spcPct val="120000"/>
              </a:lnSpc>
              <a:buNone/>
            </a:pPr>
            <a:r>
              <a:rPr lang="pt-BR" dirty="0"/>
              <a:t>	Lévi-Strauss entra para história como um dos grandes antropólogos, a partir de uma visão estruturalista ele desmonta a perspectiva evolucionista cultural, bem como seu etnocentrismo, mas ao mesmo tempo coloca limites a proposta de relativização absoluta. Ao considerar o desenvolvimento das culturas e povos, ele vê mais como um processo multiforme, multivariado, que criam sistemas de referências e </a:t>
            </a:r>
            <a:r>
              <a:rPr lang="pt-BR" i="1" dirty="0"/>
              <a:t>lógicas</a:t>
            </a:r>
            <a:r>
              <a:rPr lang="pt-BR" dirty="0"/>
              <a:t> (interesses conscientes e inconscientes) de funcionamentos diversos, que precisam ser respeitados e considerados dentro de um </a:t>
            </a:r>
            <a:r>
              <a:rPr lang="pt-BR" i="1" dirty="0" err="1"/>
              <a:t>optimum</a:t>
            </a:r>
            <a:r>
              <a:rPr lang="pt-BR" dirty="0"/>
              <a:t> possível de possibilidades culturais.</a:t>
            </a:r>
          </a:p>
          <a:p>
            <a:pPr marL="0" indent="0" algn="just">
              <a:lnSpc>
                <a:spcPct val="120000"/>
              </a:lnSpc>
              <a:buNone/>
            </a:pPr>
            <a:r>
              <a:rPr lang="pt-BR" dirty="0"/>
              <a:t>	Strauss aparece aqui com um pensamento mais complexo da realidade humana, com muita contribuição para a disciplina da antropologia, e para a vida sociopolítica como um todo. Após Strauss a disciplina continua se desenvolvendo e gerando novos paradigmas importantes para uma compreensão mais geral, modelos mais novos que não surgiram sem a contribuição história de Strauss, reafirmando-o ou trazendo contrapontos.</a:t>
            </a:r>
          </a:p>
        </p:txBody>
      </p:sp>
    </p:spTree>
    <p:extLst>
      <p:ext uri="{BB962C8B-B14F-4D97-AF65-F5344CB8AC3E}">
        <p14:creationId xmlns:p14="http://schemas.microsoft.com/office/powerpoint/2010/main" val="4245929752"/>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Referências</a:t>
            </a:r>
          </a:p>
        </p:txBody>
      </p:sp>
      <p:sp>
        <p:nvSpPr>
          <p:cNvPr id="3" name="Espaço Reservado para Conteúdo 2"/>
          <p:cNvSpPr>
            <a:spLocks noGrp="1"/>
          </p:cNvSpPr>
          <p:nvPr>
            <p:ph idx="1"/>
          </p:nvPr>
        </p:nvSpPr>
        <p:spPr/>
        <p:txBody>
          <a:bodyPr>
            <a:normAutofit fontScale="70000" lnSpcReduction="20000"/>
          </a:bodyPr>
          <a:lstStyle/>
          <a:p>
            <a:r>
              <a:rPr lang="pt-BR" dirty="0"/>
              <a:t>STRAUSS, </a:t>
            </a:r>
            <a:r>
              <a:rPr lang="pt-BR" dirty="0" err="1"/>
              <a:t>Lévy</a:t>
            </a:r>
            <a:r>
              <a:rPr lang="pt-BR" dirty="0"/>
              <a:t>. </a:t>
            </a:r>
            <a:r>
              <a:rPr lang="pt-BR" b="1" dirty="0"/>
              <a:t>Raça e História</a:t>
            </a:r>
            <a:r>
              <a:rPr lang="pt-BR" dirty="0"/>
              <a:t>. Paris: UNESCO, 1950.</a:t>
            </a:r>
          </a:p>
          <a:p>
            <a:endParaRPr lang="pt-BR" dirty="0"/>
          </a:p>
          <a:p>
            <a:r>
              <a:rPr lang="pt-BR" dirty="0"/>
              <a:t>LAPLATINE, François. </a:t>
            </a:r>
            <a:r>
              <a:rPr lang="pt-BR" b="1" dirty="0"/>
              <a:t>Aprender antropologia</a:t>
            </a:r>
            <a:r>
              <a:rPr lang="pt-BR" dirty="0"/>
              <a:t>. São Paulo: Brasiliense, 2007.</a:t>
            </a:r>
          </a:p>
          <a:p>
            <a:endParaRPr lang="pt-BR" dirty="0"/>
          </a:p>
          <a:p>
            <a:r>
              <a:rPr lang="pt-BR" dirty="0"/>
              <a:t>BLEIL, Susana Inez. O Padrão alimentar ocidental: considerações sobre a mudança de hábitos no Brasil. In: Revista Cadernos de debates. São Paulo, UNICAMP, vol. VI/1998, pág. 1-25.</a:t>
            </a:r>
          </a:p>
          <a:p>
            <a:endParaRPr lang="pt-BR" dirty="0"/>
          </a:p>
          <a:p>
            <a:r>
              <a:rPr lang="pt-BR" dirty="0"/>
              <a:t>http://consumidormoderno.uol.com.br/na-pele-do-consumidor/mcdonald-s-e-suas-peculiaridades-pelo-mundo acessado em 16/07/2013 às 18h25min.</a:t>
            </a:r>
          </a:p>
          <a:p>
            <a:endParaRPr lang="pt-BR" dirty="0"/>
          </a:p>
          <a:p>
            <a:r>
              <a:rPr lang="pt-BR" dirty="0"/>
              <a:t>http://consumidormoderno.uol.com.br/empresas/mc-donald-s-deve-inaugurar-primeiras-lojas-totalmente-vegetarianas acessado em 16/07/2013 às 18h30min.</a:t>
            </a:r>
          </a:p>
        </p:txBody>
      </p:sp>
      <p:sp>
        <p:nvSpPr>
          <p:cNvPr id="4" name="Espaço Reservado para Texto 3"/>
          <p:cNvSpPr>
            <a:spLocks noGrp="1"/>
          </p:cNvSpPr>
          <p:nvPr>
            <p:ph type="body" sz="half" idx="2"/>
          </p:nvPr>
        </p:nvSpPr>
        <p:spPr/>
        <p:txBody>
          <a:bodyPr/>
          <a:lstStyle/>
          <a:p>
            <a:endParaRPr lang="pt-BR" dirty="0"/>
          </a:p>
        </p:txBody>
      </p:sp>
    </p:spTree>
    <p:extLst>
      <p:ext uri="{BB962C8B-B14F-4D97-AF65-F5344CB8AC3E}">
        <p14:creationId xmlns:p14="http://schemas.microsoft.com/office/powerpoint/2010/main" val="124950298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013" y="548680"/>
            <a:ext cx="4267200" cy="3447256"/>
          </a:xfrm>
        </p:spPr>
        <p:txBody>
          <a:bodyPr/>
          <a:lstStyle/>
          <a:p>
            <a:r>
              <a:rPr lang="pt-BR" dirty="0"/>
              <a:t>Elaboração</a:t>
            </a:r>
          </a:p>
        </p:txBody>
      </p:sp>
      <p:sp>
        <p:nvSpPr>
          <p:cNvPr id="4" name="Espaço Reservado para Texto 3"/>
          <p:cNvSpPr>
            <a:spLocks noGrp="1"/>
          </p:cNvSpPr>
          <p:nvPr>
            <p:ph type="body" sz="half" idx="2"/>
          </p:nvPr>
        </p:nvSpPr>
        <p:spPr>
          <a:xfrm>
            <a:off x="608012" y="4509120"/>
            <a:ext cx="4478287" cy="1663080"/>
          </a:xfrm>
        </p:spPr>
        <p:txBody>
          <a:bodyPr>
            <a:normAutofit/>
          </a:bodyPr>
          <a:lstStyle/>
          <a:p>
            <a:r>
              <a:rPr lang="pt-BR" dirty="0"/>
              <a:t>Harlon Romariz</a:t>
            </a:r>
          </a:p>
          <a:p>
            <a:endParaRPr lang="pt-BR" dirty="0"/>
          </a:p>
          <a:p>
            <a:r>
              <a:rPr lang="pt-BR" dirty="0"/>
              <a:t>observare.slg.br</a:t>
            </a:r>
          </a:p>
          <a:p>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8" y="1268760"/>
            <a:ext cx="6108958" cy="41044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59340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sz="4000" b="0" i="0" dirty="0">
                <a:solidFill>
                  <a:schemeClr val="tx1"/>
                </a:solidFill>
                <a:latin typeface="Century"/>
                <a:ea typeface="+mj-ea"/>
                <a:cs typeface="+mj-cs"/>
              </a:rPr>
              <a:t>Objetivos</a:t>
            </a:r>
          </a:p>
        </p:txBody>
      </p:sp>
      <p:sp>
        <p:nvSpPr>
          <p:cNvPr id="14" name="Espaço Reservado para Conteúdo 13"/>
          <p:cNvSpPr>
            <a:spLocks noGrp="1"/>
          </p:cNvSpPr>
          <p:nvPr>
            <p:ph idx="1"/>
          </p:nvPr>
        </p:nvSpPr>
        <p:spPr/>
        <p:txBody>
          <a:bodyPr/>
          <a:lstStyle/>
          <a:p>
            <a:pPr marL="228600" indent="-228600" algn="just" defTabSz="914400">
              <a:lnSpc>
                <a:spcPct val="90000"/>
              </a:lnSpc>
              <a:spcBef>
                <a:spcPts val="1600"/>
              </a:spcBef>
              <a:buClr>
                <a:schemeClr val="tx1"/>
              </a:buClr>
              <a:buFont typeface="Arial"/>
              <a:buChar char="•"/>
            </a:pPr>
            <a:r>
              <a:rPr lang="pt-BR" sz="2400" b="0" i="0" dirty="0">
                <a:solidFill>
                  <a:schemeClr val="tx1"/>
                </a:solidFill>
                <a:latin typeface="Century"/>
                <a:ea typeface="+mn-ea"/>
                <a:cs typeface="+mn-cs"/>
              </a:rPr>
              <a:t>Fazer uma breve apresentação do texto, sua organização e conceitos-tópicos.</a:t>
            </a:r>
          </a:p>
          <a:p>
            <a:pPr marL="228600" indent="-228600" algn="just" defTabSz="914400">
              <a:lnSpc>
                <a:spcPct val="90000"/>
              </a:lnSpc>
              <a:spcBef>
                <a:spcPts val="1600"/>
              </a:spcBef>
              <a:buClr>
                <a:schemeClr val="tx1"/>
              </a:buClr>
              <a:buFont typeface="Arial"/>
              <a:buChar char="•"/>
            </a:pPr>
            <a:endParaRPr lang="pt-BR" sz="2400" b="0" i="0" dirty="0">
              <a:solidFill>
                <a:schemeClr val="tx1"/>
              </a:solidFill>
              <a:latin typeface="Century"/>
              <a:ea typeface="+mn-ea"/>
              <a:cs typeface="+mn-cs"/>
            </a:endParaRPr>
          </a:p>
          <a:p>
            <a:pPr marL="228600" indent="-228600" algn="just" defTabSz="914400">
              <a:lnSpc>
                <a:spcPct val="90000"/>
              </a:lnSpc>
              <a:spcBef>
                <a:spcPts val="1600"/>
              </a:spcBef>
              <a:buClr>
                <a:schemeClr val="tx1"/>
              </a:buClr>
              <a:buFont typeface="Arial"/>
              <a:buChar char="•"/>
            </a:pPr>
            <a:r>
              <a:rPr lang="pt-BR" dirty="0">
                <a:latin typeface="Century"/>
              </a:rPr>
              <a:t>Discutir alguns desses conceitos com outros autores, em contraposição ou reafirmação.</a:t>
            </a:r>
          </a:p>
          <a:p>
            <a:pPr marL="228600" indent="-228600" algn="just" defTabSz="914400">
              <a:lnSpc>
                <a:spcPct val="90000"/>
              </a:lnSpc>
              <a:spcBef>
                <a:spcPts val="1600"/>
              </a:spcBef>
              <a:buClr>
                <a:schemeClr val="tx1"/>
              </a:buClr>
              <a:buFont typeface="Arial"/>
              <a:buChar char="•"/>
            </a:pPr>
            <a:endParaRPr lang="pt-BR" sz="2400" b="0" i="0" dirty="0">
              <a:solidFill>
                <a:schemeClr val="tx1"/>
              </a:solidFill>
              <a:latin typeface="Century"/>
              <a:ea typeface="+mn-ea"/>
              <a:cs typeface="+mn-cs"/>
            </a:endParaRPr>
          </a:p>
          <a:p>
            <a:pPr marL="228600" indent="-228600" algn="just" defTabSz="914400">
              <a:lnSpc>
                <a:spcPct val="90000"/>
              </a:lnSpc>
              <a:spcBef>
                <a:spcPts val="1600"/>
              </a:spcBef>
              <a:buClr>
                <a:schemeClr val="tx1"/>
              </a:buClr>
              <a:buFont typeface="Arial"/>
              <a:buChar char="•"/>
            </a:pPr>
            <a:r>
              <a:rPr lang="pt-BR" dirty="0">
                <a:latin typeface="Century"/>
              </a:rPr>
              <a:t>Intentar pequenas análises comparativas socioculturais com os conceitos e pressupostos do texto.</a:t>
            </a:r>
            <a:endParaRPr lang="pt-BR" sz="2400" b="0" i="0" dirty="0">
              <a:solidFill>
                <a:schemeClr val="tx1"/>
              </a:solidFill>
              <a:latin typeface="Century"/>
              <a:ea typeface="+mn-ea"/>
              <a:cs typeface="+mn-cs"/>
            </a:endParaRPr>
          </a:p>
        </p:txBody>
      </p:sp>
    </p:spTree>
    <p:extLst>
      <p:ext uri="{BB962C8B-B14F-4D97-AF65-F5344CB8AC3E}">
        <p14:creationId xmlns:p14="http://schemas.microsoft.com/office/powerpoint/2010/main" val="96342287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Justificativa</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p:txBody>
          <a:bodyPr>
            <a:normAutofit fontScale="92500"/>
          </a:bodyPr>
          <a:lstStyle/>
          <a:p>
            <a:pPr marL="228600" indent="-228600" algn="just" defTabSz="914400">
              <a:lnSpc>
                <a:spcPct val="90000"/>
              </a:lnSpc>
              <a:spcBef>
                <a:spcPts val="1600"/>
              </a:spcBef>
              <a:buClr>
                <a:schemeClr val="tx1"/>
              </a:buClr>
              <a:buFont typeface="Arial"/>
              <a:buChar char="•"/>
            </a:pPr>
            <a:r>
              <a:rPr lang="pt-BR" dirty="0">
                <a:latin typeface="Century"/>
              </a:rPr>
              <a:t>Os paradigmas da antropologia se impõem como modelo de profunda reflexão e análise, exigindo certo desgaste intelectual para uma compreensão mais acirrada daquilo de que se ocupa a disciplina da Antropologia. Nesse contexto, surge a antropologia estruturalista, marcante na antropologia, e que teve como seu principal apregoador, Lévi-Strauss. Strauss foi um marco na antropologia por se contrapor aos evolucionistas, tanto em concepção, quanto em método, estes que marcaram tanto a disciplina, como a vida social e política como um todo. O simples fato da UNESCO ter se empenhado na publicação do “Raça e História” já mostra a importância do texto para a construção de uma nova forma de pensar o outro, o seu “desenvolvimento” dentro de um prisma não evolucionista e reducionista. Assim, o texto não só ganha importância histórica, mas mostra-se como um marco antropológico importante para todos que se interessam pela disciplina.</a:t>
            </a:r>
            <a:endParaRPr lang="pt-BR" sz="2400" b="0" i="0" dirty="0">
              <a:solidFill>
                <a:schemeClr val="tx1"/>
              </a:solidFill>
              <a:latin typeface="Century"/>
              <a:ea typeface="+mn-ea"/>
              <a:cs typeface="+mn-cs"/>
            </a:endParaRPr>
          </a:p>
        </p:txBody>
      </p:sp>
    </p:spTree>
    <p:extLst>
      <p:ext uri="{BB962C8B-B14F-4D97-AF65-F5344CB8AC3E}">
        <p14:creationId xmlns:p14="http://schemas.microsoft.com/office/powerpoint/2010/main" val="257989791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Metodologia</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p:txBody>
          <a:bodyPr>
            <a:normAutofit/>
          </a:bodyPr>
          <a:lstStyle/>
          <a:p>
            <a:pPr marL="228600" indent="-228600" algn="just" defTabSz="914400">
              <a:lnSpc>
                <a:spcPct val="90000"/>
              </a:lnSpc>
              <a:spcBef>
                <a:spcPts val="1600"/>
              </a:spcBef>
              <a:buClr>
                <a:schemeClr val="tx1"/>
              </a:buClr>
              <a:buFont typeface="Arial"/>
              <a:buChar char="•"/>
            </a:pPr>
            <a:r>
              <a:rPr lang="pt-BR" dirty="0">
                <a:latin typeface="Century"/>
              </a:rPr>
              <a:t>Esse material foi elaborado a partir de uma leitura crítico-reflexiva sobre o texto, realizada na disciplina de Antropologia I, do curso de Ciência Sociais da Universidade Federal do Ceará, 2013.1. Após essa leitura, foram evidenciados alguns conceitos-tópicos para se fazer, com alguns dos mesmos, relações entre fenômenos sociais e culturais, do passado ou presente. Foram selecionados quatro fenômenos da realidade; um imagético, dois empíricos, e um histórico; que se relacionam com os conceitos do texto. Utilizou-se apenas meios documentais e bibliográficos, a seleção dos conceitos para comparação ocorreu de forma intuitiva.</a:t>
            </a:r>
            <a:endParaRPr lang="pt-BR" sz="2400" b="0" i="0" dirty="0">
              <a:solidFill>
                <a:schemeClr val="tx1"/>
              </a:solidFill>
              <a:latin typeface="Century"/>
              <a:ea typeface="+mn-ea"/>
              <a:cs typeface="+mn-cs"/>
            </a:endParaRPr>
          </a:p>
        </p:txBody>
      </p:sp>
    </p:spTree>
    <p:extLst>
      <p:ext uri="{BB962C8B-B14F-4D97-AF65-F5344CB8AC3E}">
        <p14:creationId xmlns:p14="http://schemas.microsoft.com/office/powerpoint/2010/main" val="379465482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Organização do Texto</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p:txBody>
          <a:bodyPr>
            <a:normAutofit fontScale="92500" lnSpcReduction="20000"/>
          </a:bodyPr>
          <a:lstStyle/>
          <a:p>
            <a:pPr marL="0" indent="0" algn="just">
              <a:buClr>
                <a:schemeClr val="tx1"/>
              </a:buClr>
              <a:buNone/>
            </a:pPr>
            <a:r>
              <a:rPr lang="pt-BR" dirty="0"/>
              <a:t>1. Raça e Cultura</a:t>
            </a:r>
          </a:p>
          <a:p>
            <a:pPr marL="0" indent="0" algn="just">
              <a:buClr>
                <a:schemeClr val="tx1"/>
              </a:buClr>
              <a:buNone/>
            </a:pPr>
            <a:r>
              <a:rPr lang="pt-BR" dirty="0"/>
              <a:t>2. Diversidade das Culturas</a:t>
            </a:r>
          </a:p>
          <a:p>
            <a:pPr marL="0" indent="0" algn="just">
              <a:buClr>
                <a:schemeClr val="tx1"/>
              </a:buClr>
              <a:buNone/>
            </a:pPr>
            <a:r>
              <a:rPr lang="pt-BR" dirty="0"/>
              <a:t>3. Etnocentrismo</a:t>
            </a:r>
          </a:p>
          <a:p>
            <a:pPr marL="0" indent="0" algn="just">
              <a:buClr>
                <a:schemeClr val="tx1"/>
              </a:buClr>
              <a:buNone/>
            </a:pPr>
            <a:r>
              <a:rPr lang="pt-BR" sz="2400" b="0" i="0" dirty="0">
                <a:solidFill>
                  <a:schemeClr val="tx1"/>
                </a:solidFill>
                <a:latin typeface="Century"/>
                <a:ea typeface="+mn-ea"/>
                <a:cs typeface="+mn-cs"/>
              </a:rPr>
              <a:t>4. </a:t>
            </a:r>
            <a:r>
              <a:rPr lang="pt-BR" dirty="0"/>
              <a:t>Culturas Arcaicas e Culturas Primitivas</a:t>
            </a:r>
          </a:p>
          <a:p>
            <a:pPr marL="0" indent="0" algn="just">
              <a:buClr>
                <a:schemeClr val="tx1"/>
              </a:buClr>
              <a:buNone/>
            </a:pPr>
            <a:r>
              <a:rPr lang="pt-BR" dirty="0"/>
              <a:t>5. Ideia de progresso</a:t>
            </a:r>
          </a:p>
          <a:p>
            <a:pPr marL="0" indent="0" algn="just">
              <a:buClr>
                <a:schemeClr val="tx1"/>
              </a:buClr>
              <a:buNone/>
            </a:pPr>
            <a:r>
              <a:rPr lang="pt-BR" dirty="0"/>
              <a:t>6. História estacionária e história cumulativa</a:t>
            </a:r>
          </a:p>
          <a:p>
            <a:pPr marL="0" indent="0" algn="just">
              <a:buClr>
                <a:schemeClr val="tx1"/>
              </a:buClr>
              <a:buNone/>
            </a:pPr>
            <a:r>
              <a:rPr lang="pt-BR" sz="2400" b="0" i="0" dirty="0">
                <a:solidFill>
                  <a:schemeClr val="tx1"/>
                </a:solidFill>
                <a:latin typeface="Century"/>
                <a:ea typeface="+mn-ea"/>
                <a:cs typeface="+mn-cs"/>
              </a:rPr>
              <a:t>7. </a:t>
            </a:r>
            <a:r>
              <a:rPr lang="pt-BR" dirty="0"/>
              <a:t>Lugar da Civilização Ocidental</a:t>
            </a:r>
          </a:p>
          <a:p>
            <a:pPr marL="0" indent="0" algn="just">
              <a:buClr>
                <a:schemeClr val="tx1"/>
              </a:buClr>
              <a:buNone/>
            </a:pPr>
            <a:r>
              <a:rPr lang="pt-BR" sz="2400" b="0" i="0" dirty="0">
                <a:solidFill>
                  <a:schemeClr val="tx1"/>
                </a:solidFill>
                <a:latin typeface="Century"/>
                <a:ea typeface="+mn-ea"/>
                <a:cs typeface="+mn-cs"/>
              </a:rPr>
              <a:t>8. Acaso e Civilização</a:t>
            </a:r>
          </a:p>
          <a:p>
            <a:pPr marL="0" indent="0" algn="just">
              <a:buClr>
                <a:schemeClr val="tx1"/>
              </a:buClr>
              <a:buNone/>
            </a:pPr>
            <a:r>
              <a:rPr lang="pt-BR" dirty="0">
                <a:latin typeface="Century"/>
              </a:rPr>
              <a:t>9. A colaboração das culturas</a:t>
            </a:r>
          </a:p>
          <a:p>
            <a:pPr marL="0" indent="0" algn="just">
              <a:buClr>
                <a:schemeClr val="tx1"/>
              </a:buClr>
              <a:buNone/>
            </a:pPr>
            <a:r>
              <a:rPr lang="pt-BR" sz="2400" b="0" i="0" dirty="0">
                <a:solidFill>
                  <a:schemeClr val="tx1"/>
                </a:solidFill>
                <a:latin typeface="Century"/>
                <a:ea typeface="+mn-ea"/>
                <a:cs typeface="+mn-cs"/>
              </a:rPr>
              <a:t>10. </a:t>
            </a:r>
            <a:r>
              <a:rPr lang="pt-BR" dirty="0">
                <a:latin typeface="Century"/>
              </a:rPr>
              <a:t>O duplo sentido do progresso</a:t>
            </a:r>
            <a:endParaRPr lang="pt-BR" sz="2400" b="0" i="0" dirty="0">
              <a:solidFill>
                <a:schemeClr val="tx1"/>
              </a:solidFill>
              <a:latin typeface="Century"/>
              <a:ea typeface="+mn-ea"/>
              <a:cs typeface="+mn-cs"/>
            </a:endParaRPr>
          </a:p>
        </p:txBody>
      </p:sp>
    </p:spTree>
    <p:extLst>
      <p:ext uri="{BB962C8B-B14F-4D97-AF65-F5344CB8AC3E}">
        <p14:creationId xmlns:p14="http://schemas.microsoft.com/office/powerpoint/2010/main" val="28034750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Raça e Cultura e Diversidade das Culturas</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p:txBody>
          <a:bodyPr>
            <a:normAutofit/>
          </a:bodyPr>
          <a:lstStyle/>
          <a:p>
            <a:pPr marL="0" indent="0" algn="just">
              <a:buClr>
                <a:schemeClr val="tx1"/>
              </a:buClr>
              <a:buNone/>
            </a:pPr>
            <a:r>
              <a:rPr lang="pt-BR" dirty="0">
                <a:latin typeface="Century"/>
              </a:rPr>
              <a:t>	A grande contribuição de Strauss para a discussão das raças e diversidades culturais parte de uma noção não </a:t>
            </a:r>
            <a:r>
              <a:rPr lang="pt-BR" dirty="0" err="1">
                <a:latin typeface="Century"/>
              </a:rPr>
              <a:t>biologicista</a:t>
            </a:r>
            <a:r>
              <a:rPr lang="pt-BR" dirty="0">
                <a:latin typeface="Century"/>
              </a:rPr>
              <a:t>, ou evolucionista. Para ele, a humanidade “não se desenvolve sob o regime de uma uniforme monotonia” (1950, p. 54).</a:t>
            </a:r>
          </a:p>
          <a:p>
            <a:pPr marL="0" indent="0" algn="just">
              <a:buClr>
                <a:schemeClr val="tx1"/>
              </a:buClr>
              <a:buNone/>
            </a:pPr>
            <a:r>
              <a:rPr lang="pt-BR" dirty="0">
                <a:latin typeface="Century"/>
              </a:rPr>
              <a:t>	Lévi-Strauss apresenta também o conceito de </a:t>
            </a:r>
            <a:r>
              <a:rPr lang="pt-BR" i="1" dirty="0" err="1">
                <a:latin typeface="Century"/>
              </a:rPr>
              <a:t>optimum</a:t>
            </a:r>
            <a:r>
              <a:rPr lang="pt-BR" dirty="0">
                <a:latin typeface="Century"/>
              </a:rPr>
              <a:t>, que encontra certo paralelo com o conceito de “Arco Cultural” de </a:t>
            </a:r>
            <a:r>
              <a:rPr lang="pt-BR" dirty="0"/>
              <a:t>Ruth Benedict (LAPLATINE, 2007). Ambos os conceitos dão conta de que os todos povos e sociedades podem ou puderam fazer suas próprias “escolhas” dentro das possibilidades humanas de manifestações culturais. No caso mais específico de Strauss, existe um limite ou </a:t>
            </a:r>
            <a:r>
              <a:rPr lang="pt-BR" i="1" dirty="0" err="1"/>
              <a:t>optimum</a:t>
            </a:r>
            <a:r>
              <a:rPr lang="pt-BR" dirty="0"/>
              <a:t> “para além do qual elas não poderiam ir” (1950, p. 56).</a:t>
            </a:r>
            <a:endParaRPr lang="pt-BR" sz="2400" i="1" dirty="0">
              <a:solidFill>
                <a:schemeClr val="tx1"/>
              </a:solidFill>
              <a:latin typeface="Century"/>
            </a:endParaRPr>
          </a:p>
        </p:txBody>
      </p:sp>
    </p:spTree>
    <p:extLst>
      <p:ext uri="{BB962C8B-B14F-4D97-AF65-F5344CB8AC3E}">
        <p14:creationId xmlns:p14="http://schemas.microsoft.com/office/powerpoint/2010/main" val="36629157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80000"/>
              </a:lnSpc>
              <a:spcBef>
                <a:spcPts val="0"/>
              </a:spcBef>
              <a:buNone/>
            </a:pPr>
            <a:r>
              <a:rPr lang="pt-BR" dirty="0">
                <a:latin typeface="Century"/>
              </a:rPr>
              <a:t>Etnocentrismo</a:t>
            </a:r>
            <a:endParaRPr lang="pt-BR" sz="4000" b="0" i="0" dirty="0">
              <a:solidFill>
                <a:schemeClr val="tx1"/>
              </a:solidFill>
              <a:latin typeface="Century"/>
              <a:ea typeface="+mj-ea"/>
              <a:cs typeface="+mj-cs"/>
            </a:endParaRPr>
          </a:p>
        </p:txBody>
      </p:sp>
      <p:sp>
        <p:nvSpPr>
          <p:cNvPr id="14" name="Espaço Reservado para Conteúdo 13"/>
          <p:cNvSpPr>
            <a:spLocks noGrp="1"/>
          </p:cNvSpPr>
          <p:nvPr>
            <p:ph idx="1"/>
          </p:nvPr>
        </p:nvSpPr>
        <p:spPr/>
        <p:txBody>
          <a:bodyPr>
            <a:normAutofit fontScale="92500"/>
          </a:bodyPr>
          <a:lstStyle/>
          <a:p>
            <a:pPr marL="0" indent="0" algn="just" defTabSz="914400">
              <a:lnSpc>
                <a:spcPct val="90000"/>
              </a:lnSpc>
              <a:spcBef>
                <a:spcPts val="1600"/>
              </a:spcBef>
              <a:buClr>
                <a:schemeClr val="tx1"/>
              </a:buClr>
              <a:buNone/>
            </a:pPr>
            <a:r>
              <a:rPr lang="pt-BR" sz="2400" b="0" i="0" dirty="0">
                <a:solidFill>
                  <a:schemeClr val="tx1"/>
                </a:solidFill>
                <a:latin typeface="Century"/>
                <a:ea typeface="+mn-ea"/>
                <a:cs typeface="+mn-cs"/>
              </a:rPr>
              <a:t>	Lévi-Strauss vai relativizar o que ele chama de “ponto de vista”, sob a égide de que a humanidade, apesar de possuir uma </a:t>
            </a:r>
            <a:r>
              <a:rPr lang="pt-BR" sz="2400" b="0" i="1" dirty="0">
                <a:solidFill>
                  <a:schemeClr val="tx1"/>
                </a:solidFill>
                <a:latin typeface="Century"/>
                <a:ea typeface="+mn-ea"/>
                <a:cs typeface="+mn-cs"/>
              </a:rPr>
              <a:t>unidade</a:t>
            </a:r>
            <a:r>
              <a:rPr lang="pt-BR" sz="2400" b="0" i="0" dirty="0">
                <a:solidFill>
                  <a:schemeClr val="tx1"/>
                </a:solidFill>
                <a:latin typeface="Century"/>
                <a:ea typeface="+mn-ea"/>
                <a:cs typeface="+mn-cs"/>
              </a:rPr>
              <a:t> e </a:t>
            </a:r>
            <a:r>
              <a:rPr lang="pt-BR" sz="2400" b="0" i="1" dirty="0">
                <a:solidFill>
                  <a:schemeClr val="tx1"/>
                </a:solidFill>
                <a:latin typeface="Century"/>
                <a:ea typeface="+mn-ea"/>
                <a:cs typeface="+mn-cs"/>
              </a:rPr>
              <a:t>identidade</a:t>
            </a:r>
            <a:r>
              <a:rPr lang="pt-BR" dirty="0">
                <a:latin typeface="Century"/>
              </a:rPr>
              <a:t>, não vai ‘progredir’ de forma uniforme e univariada. É perceptível em Strauss de que os povos se desenvolvem e de que eles fazem parte de um todo humano. No entanto, ele vai considerar que esses diversos povos tiveram aparecimento e expansões diferenciadas e limitadas em alguns aspectos e em outros não.</a:t>
            </a:r>
          </a:p>
          <a:p>
            <a:pPr marL="0" indent="0" algn="just" defTabSz="914400">
              <a:lnSpc>
                <a:spcPct val="90000"/>
              </a:lnSpc>
              <a:spcBef>
                <a:spcPts val="1600"/>
              </a:spcBef>
              <a:buClr>
                <a:schemeClr val="tx1"/>
              </a:buClr>
              <a:buNone/>
            </a:pPr>
            <a:r>
              <a:rPr lang="pt-BR" sz="2400" b="0" i="0" dirty="0">
                <a:solidFill>
                  <a:schemeClr val="tx1"/>
                </a:solidFill>
                <a:latin typeface="Century"/>
                <a:ea typeface="+mn-ea"/>
                <a:cs typeface="+mn-cs"/>
              </a:rPr>
              <a:t>	Strauss defende que a lógica evolucionista é uma hipótese muito bem observável em processos biológicos, mas não em processos culturais e sociais. Ele acredita que “as variedades das culturas ilustra os momentos de um processo que dissimula uma realidade mais profunda ou retarda a sua manifestação” (1950, p. 61).</a:t>
            </a:r>
          </a:p>
        </p:txBody>
      </p:sp>
    </p:spTree>
    <p:extLst>
      <p:ext uri="{BB962C8B-B14F-4D97-AF65-F5344CB8AC3E}">
        <p14:creationId xmlns:p14="http://schemas.microsoft.com/office/powerpoint/2010/main" val="69982831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7868" y="332656"/>
            <a:ext cx="9697144" cy="1143000"/>
          </a:xfrm>
        </p:spPr>
        <p:txBody>
          <a:bodyPr/>
          <a:lstStyle/>
          <a:p>
            <a:pPr algn="l" defTabSz="914400">
              <a:lnSpc>
                <a:spcPct val="80000"/>
              </a:lnSpc>
              <a:spcBef>
                <a:spcPts val="0"/>
              </a:spcBef>
              <a:buNone/>
            </a:pPr>
            <a:r>
              <a:rPr lang="pt-BR" sz="4000" b="0" i="0" dirty="0">
                <a:solidFill>
                  <a:schemeClr val="tx1"/>
                </a:solidFill>
                <a:latin typeface="Century"/>
                <a:ea typeface="+mj-ea"/>
                <a:cs typeface="+mj-cs"/>
              </a:rPr>
              <a:t>Culturas Arcaicas e Culturas Primitivas</a:t>
            </a:r>
          </a:p>
        </p:txBody>
      </p:sp>
      <p:graphicFrame>
        <p:nvGraphicFramePr>
          <p:cNvPr id="4" name="Espaço Reservado para Conteúdo 3"/>
          <p:cNvGraphicFramePr>
            <a:graphicFrameLocks noGrp="1"/>
          </p:cNvGraphicFramePr>
          <p:nvPr>
            <p:ph sz="half" idx="1"/>
            <p:extLst>
              <p:ext uri="{D42A27DB-BD31-4B8C-83A1-F6EECF244321}">
                <p14:modId xmlns:p14="http://schemas.microsoft.com/office/powerpoint/2010/main" val="2143321000"/>
              </p:ext>
            </p:extLst>
          </p:nvPr>
        </p:nvGraphicFramePr>
        <p:xfrm>
          <a:off x="1197868" y="1916832"/>
          <a:ext cx="4644007" cy="4471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ço Reservado para Conteúdo 5"/>
          <p:cNvSpPr>
            <a:spLocks noGrp="1"/>
          </p:cNvSpPr>
          <p:nvPr>
            <p:ph sz="half" idx="2"/>
          </p:nvPr>
        </p:nvSpPr>
        <p:spPr>
          <a:xfrm>
            <a:off x="6166420" y="1828801"/>
            <a:ext cx="4968552" cy="4343400"/>
          </a:xfrm>
        </p:spPr>
        <p:txBody>
          <a:bodyPr>
            <a:normAutofit lnSpcReduction="10000"/>
          </a:bodyPr>
          <a:lstStyle/>
          <a:p>
            <a:pPr marL="0" indent="0" algn="just" defTabSz="914400">
              <a:lnSpc>
                <a:spcPct val="90000"/>
              </a:lnSpc>
              <a:spcBef>
                <a:spcPts val="1600"/>
              </a:spcBef>
              <a:buClr>
                <a:schemeClr val="tx1"/>
              </a:buClr>
              <a:buNone/>
            </a:pPr>
            <a:r>
              <a:rPr lang="pt-BR" sz="2400" b="0" i="0" dirty="0">
                <a:solidFill>
                  <a:schemeClr val="tx1"/>
                </a:solidFill>
                <a:latin typeface="Century"/>
                <a:ea typeface="+mn-ea"/>
                <a:cs typeface="+mn-cs"/>
              </a:rPr>
              <a:t>	Para Strauss as culturas e sociedades ganham significado a partir do </a:t>
            </a:r>
            <a:r>
              <a:rPr lang="pt-BR" sz="2400" b="1" i="0" dirty="0">
                <a:solidFill>
                  <a:schemeClr val="tx1"/>
                </a:solidFill>
                <a:latin typeface="Century"/>
                <a:ea typeface="+mn-ea"/>
                <a:cs typeface="+mn-cs"/>
              </a:rPr>
              <a:t>ponto de vista </a:t>
            </a:r>
            <a:r>
              <a:rPr lang="pt-BR" sz="2400" b="0" i="0" dirty="0">
                <a:solidFill>
                  <a:schemeClr val="tx1"/>
                </a:solidFill>
                <a:latin typeface="Century"/>
                <a:ea typeface="+mn-ea"/>
                <a:cs typeface="+mn-cs"/>
              </a:rPr>
              <a:t>do observador, sendo então possível </a:t>
            </a:r>
            <a:r>
              <a:rPr lang="pt-BR" sz="2400" b="1" i="0" dirty="0">
                <a:solidFill>
                  <a:schemeClr val="tx1"/>
                </a:solidFill>
                <a:latin typeface="Century"/>
                <a:ea typeface="+mn-ea"/>
                <a:cs typeface="+mn-cs"/>
              </a:rPr>
              <a:t>três categorias </a:t>
            </a:r>
            <a:r>
              <a:rPr lang="pt-BR" sz="2400" i="0" dirty="0">
                <a:solidFill>
                  <a:schemeClr val="tx1"/>
                </a:solidFill>
                <a:latin typeface="Century"/>
                <a:ea typeface="+mn-ea"/>
                <a:cs typeface="+mn-cs"/>
              </a:rPr>
              <a:t>(ver ilustração ao lado) para se referenciar as culturas arcaicas e primitivas. </a:t>
            </a:r>
            <a:r>
              <a:rPr lang="pt-BR" dirty="0">
                <a:latin typeface="Century"/>
              </a:rPr>
              <a:t>Strauss defende a </a:t>
            </a:r>
            <a:r>
              <a:rPr lang="pt-BR" b="1" dirty="0">
                <a:latin typeface="Century"/>
              </a:rPr>
              <a:t>relativização</a:t>
            </a:r>
            <a:r>
              <a:rPr lang="pt-BR" dirty="0">
                <a:latin typeface="Century"/>
              </a:rPr>
              <a:t> do olhar sobre o outro, procurando entender a </a:t>
            </a:r>
            <a:r>
              <a:rPr lang="pt-BR" i="1" dirty="0">
                <a:latin typeface="Century"/>
              </a:rPr>
              <a:t>lógica</a:t>
            </a:r>
            <a:r>
              <a:rPr lang="pt-BR" dirty="0">
                <a:latin typeface="Century"/>
              </a:rPr>
              <a:t> própria de cada povo ou cultura, sem no entanto relativizar ao extremo.</a:t>
            </a:r>
            <a:endParaRPr lang="pt-BR" sz="2400" b="1" i="1" dirty="0">
              <a:solidFill>
                <a:schemeClr val="tx1"/>
              </a:solidFill>
              <a:latin typeface="Century"/>
            </a:endParaRPr>
          </a:p>
        </p:txBody>
      </p:sp>
    </p:spTree>
    <p:extLst>
      <p:ext uri="{BB962C8B-B14F-4D97-AF65-F5344CB8AC3E}">
        <p14:creationId xmlns:p14="http://schemas.microsoft.com/office/powerpoint/2010/main" val="1169932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Woodgrain_16x9_TP102801114">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FC93E0-B9D9-424E-B1AB-DFEBEFA98E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com veios de madeira (widescreen)</Template>
  <TotalTime>0</TotalTime>
  <Words>2756</Words>
  <Application>Microsoft Office PowerPoint</Application>
  <PresentationFormat>Personalizar</PresentationFormat>
  <Paragraphs>84</Paragraphs>
  <Slides>22</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22</vt:i4>
      </vt:variant>
    </vt:vector>
  </HeadingPairs>
  <TitlesOfParts>
    <vt:vector size="25" baseType="lpstr">
      <vt:lpstr>Arial</vt:lpstr>
      <vt:lpstr>Century</vt:lpstr>
      <vt:lpstr>Woodgrain_16x9_TP102801114</vt:lpstr>
      <vt:lpstr>Raça e História</vt:lpstr>
      <vt:lpstr>Introdução</vt:lpstr>
      <vt:lpstr>Objetivos</vt:lpstr>
      <vt:lpstr>Justificativa</vt:lpstr>
      <vt:lpstr>Metodologia</vt:lpstr>
      <vt:lpstr>Organização do Texto</vt:lpstr>
      <vt:lpstr>Raça e Cultura e Diversidade das Culturas</vt:lpstr>
      <vt:lpstr>Etnocentrismo</vt:lpstr>
      <vt:lpstr>Culturas Arcaicas e Culturas Primitivas</vt:lpstr>
      <vt:lpstr>Ideia de progresso, história estacionária e história cumulativa</vt:lpstr>
      <vt:lpstr>Ideia de progresso, história estacionária e história cumulativa</vt:lpstr>
      <vt:lpstr>Lugar da Cultura Ocidental</vt:lpstr>
      <vt:lpstr>O padrão alimentar ocidental</vt:lpstr>
      <vt:lpstr>A alimentação como um elemento de combate</vt:lpstr>
      <vt:lpstr>Acaso e Civilização</vt:lpstr>
      <vt:lpstr>Apresentação do PowerPoint</vt:lpstr>
      <vt:lpstr>O Duplo Sentido do Progresso</vt:lpstr>
      <vt:lpstr>O caso dos BRICS</vt:lpstr>
      <vt:lpstr>Gráfico 01</vt:lpstr>
      <vt:lpstr>Considerações finais</vt:lpstr>
      <vt:lpstr>Referências</vt:lpstr>
      <vt:lpstr>Elaboração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2013-07-18T21:53:47Z</dcterms:created>
  <dcterms:modified xsi:type="dcterms:W3CDTF">2020-08-10T11:55:49Z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